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58" r:id="rId4"/>
    <p:sldId id="259" r:id="rId5"/>
    <p:sldId id="268"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69" r:id="rId19"/>
    <p:sldId id="284" r:id="rId20"/>
    <p:sldId id="285" r:id="rId21"/>
    <p:sldId id="270" r:id="rId22"/>
    <p:sldId id="271" r:id="rId2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712" autoAdjust="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409054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183213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41724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3650202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26364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2401673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182231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128964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341574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656F78-577E-4A7D-9090-BAEC2262CCBA}" type="datetimeFigureOut">
              <a:rPr lang="id-ID" smtClean="0"/>
              <a:t>27/02/2017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37064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656F78-577E-4A7D-9090-BAEC2262CCBA}" type="datetimeFigureOut">
              <a:rPr lang="id-ID" smtClean="0"/>
              <a:t>27/02/2017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1800994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656F78-577E-4A7D-9090-BAEC2262CCBA}" type="datetimeFigureOut">
              <a:rPr lang="id-ID" smtClean="0"/>
              <a:t>27/02/2017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222262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656F78-577E-4A7D-9090-BAEC2262CCBA}" type="datetimeFigureOut">
              <a:rPr lang="id-ID" smtClean="0"/>
              <a:t>27/02/2017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165094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656F78-577E-4A7D-9090-BAEC2262CCBA}" type="datetimeFigureOut">
              <a:rPr lang="id-ID" smtClean="0"/>
              <a:t>27/02/2017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415836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656F78-577E-4A7D-9090-BAEC2262CCBA}" type="datetimeFigureOut">
              <a:rPr lang="id-ID" smtClean="0"/>
              <a:t>27/02/2017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182193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656F78-577E-4A7D-9090-BAEC2262CCBA}" type="datetimeFigureOut">
              <a:rPr lang="id-ID" smtClean="0"/>
              <a:t>27/02/2017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4F7EDC5-0FBA-49AD-BAC1-ACCC98E05988}" type="slidenum">
              <a:rPr lang="id-ID" smtClean="0"/>
              <a:t>‹#›</a:t>
            </a:fld>
            <a:endParaRPr lang="id-ID"/>
          </a:p>
        </p:txBody>
      </p:sp>
    </p:spTree>
    <p:extLst>
      <p:ext uri="{BB962C8B-B14F-4D97-AF65-F5344CB8AC3E}">
        <p14:creationId xmlns:p14="http://schemas.microsoft.com/office/powerpoint/2010/main" val="59567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A656F78-577E-4A7D-9090-BAEC2262CCBA}" type="datetimeFigureOut">
              <a:rPr lang="id-ID" smtClean="0"/>
              <a:t>27/02/2017</a:t>
            </a:fld>
            <a:endParaRPr lang="id-ID"/>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4F7EDC5-0FBA-49AD-BAC1-ACCC98E05988}" type="slidenum">
              <a:rPr lang="id-ID" smtClean="0"/>
              <a:t>‹#›</a:t>
            </a:fld>
            <a:endParaRPr lang="id-ID"/>
          </a:p>
        </p:txBody>
      </p:sp>
    </p:spTree>
    <p:extLst>
      <p:ext uri="{BB962C8B-B14F-4D97-AF65-F5344CB8AC3E}">
        <p14:creationId xmlns:p14="http://schemas.microsoft.com/office/powerpoint/2010/main" val="378797090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package" Target="../embeddings/Microsoft_Word_Document1.docx"/></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43291" y="640080"/>
            <a:ext cx="4960620" cy="599526"/>
          </a:xfrm>
        </p:spPr>
        <p:txBody>
          <a:bodyPr>
            <a:noAutofit/>
          </a:bodyPr>
          <a:lstStyle/>
          <a:p>
            <a:r>
              <a:rPr lang="id-ID" sz="4400" b="1" dirty="0" smtClean="0">
                <a:solidFill>
                  <a:schemeClr val="tx1"/>
                </a:solidFill>
                <a:latin typeface="Times New Roman" panose="02020603050405020304" pitchFamily="18" charset="0"/>
                <a:cs typeface="Times New Roman" panose="02020603050405020304" pitchFamily="18" charset="0"/>
              </a:rPr>
              <a:t>SIDANG SKRIPSI</a:t>
            </a:r>
            <a:endParaRPr lang="id-ID" sz="4400" b="1" dirty="0">
              <a:solidFill>
                <a:schemeClr val="tx1"/>
              </a:solidFill>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433459" y="2006221"/>
            <a:ext cx="10580285" cy="2131440"/>
          </a:xfrm>
        </p:spPr>
        <p:txBody>
          <a:bodyPr>
            <a:normAutofit lnSpcReduction="10000"/>
          </a:bodyPr>
          <a:lstStyle/>
          <a:p>
            <a:pPr algn="l"/>
            <a:r>
              <a:rPr lang="id-ID" sz="2400" b="1" dirty="0" smtClean="0">
                <a:solidFill>
                  <a:schemeClr val="tx1"/>
                </a:solidFill>
                <a:latin typeface="Times New Roman" panose="02020603050405020304" pitchFamily="18" charset="0"/>
                <a:cs typeface="Times New Roman" panose="02020603050405020304" pitchFamily="18" charset="0"/>
              </a:rPr>
              <a:t>ANALISIS PERUBAHAN </a:t>
            </a:r>
            <a:r>
              <a:rPr lang="id-ID" sz="2400" b="1" i="1" dirty="0" smtClean="0">
                <a:solidFill>
                  <a:schemeClr val="tx1"/>
                </a:solidFill>
                <a:latin typeface="Times New Roman" panose="02020603050405020304" pitchFamily="18" charset="0"/>
                <a:cs typeface="Times New Roman" panose="02020603050405020304" pitchFamily="18" charset="0"/>
              </a:rPr>
              <a:t>PHYSICAL TUNNING ANTENNA SECTORAL</a:t>
            </a:r>
          </a:p>
          <a:p>
            <a:pPr algn="l"/>
            <a:r>
              <a:rPr lang="id-ID" sz="2400" b="1" dirty="0" smtClean="0">
                <a:solidFill>
                  <a:schemeClr val="tx1"/>
                </a:solidFill>
                <a:latin typeface="Times New Roman" panose="02020603050405020304" pitchFamily="18" charset="0"/>
                <a:cs typeface="Times New Roman" panose="02020603050405020304" pitchFamily="18" charset="0"/>
              </a:rPr>
              <a:t> UNTUK MEMAKSIMALKAN LAYANAN JARINGAN GSM</a:t>
            </a:r>
          </a:p>
          <a:p>
            <a:pPr algn="r"/>
            <a:endParaRPr lang="id-ID" dirty="0" smtClean="0"/>
          </a:p>
          <a:p>
            <a:pPr algn="ctr"/>
            <a:r>
              <a:rPr lang="id-ID" dirty="0" smtClean="0">
                <a:solidFill>
                  <a:schemeClr val="tx1"/>
                </a:solidFill>
                <a:latin typeface="Footlight MT Light" panose="0204060206030A020304" pitchFamily="18" charset="0"/>
                <a:cs typeface="FrankRuehl" panose="020E0503060101010101" pitchFamily="34" charset="-79"/>
              </a:rPr>
              <a:t>IMAM TARMIZI</a:t>
            </a:r>
          </a:p>
          <a:p>
            <a:pPr algn="ctr"/>
            <a:r>
              <a:rPr lang="id-ID" dirty="0" smtClean="0">
                <a:solidFill>
                  <a:schemeClr val="tx1"/>
                </a:solidFill>
                <a:latin typeface="Footlight MT Light" panose="0204060206030A020304" pitchFamily="18" charset="0"/>
                <a:cs typeface="FrankRuehl" panose="020E0503060101010101" pitchFamily="34" charset="-79"/>
              </a:rPr>
              <a:t>D01110029</a:t>
            </a:r>
            <a:endParaRPr lang="id-ID" dirty="0">
              <a:solidFill>
                <a:schemeClr val="tx1"/>
              </a:solidFill>
              <a:latin typeface="Footlight MT Light" panose="0204060206030A020304" pitchFamily="18" charset="0"/>
              <a:cs typeface="FrankRuehl" panose="020E0503060101010101" pitchFamily="34" charset="-79"/>
            </a:endParaRPr>
          </a:p>
        </p:txBody>
      </p:sp>
      <p:sp>
        <p:nvSpPr>
          <p:cNvPr id="7" name="Subtitle 4"/>
          <p:cNvSpPr txBox="1">
            <a:spLocks/>
          </p:cNvSpPr>
          <p:nvPr/>
        </p:nvSpPr>
        <p:spPr>
          <a:xfrm>
            <a:off x="2524708" y="4137659"/>
            <a:ext cx="2172581" cy="123443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id-ID" b="1" dirty="0">
                <a:latin typeface="Agency FB" pitchFamily="34" charset="0"/>
                <a:cs typeface="Aharoni" pitchFamily="2" charset="-79"/>
              </a:rPr>
              <a:t>Dosen Pembimbing I</a:t>
            </a:r>
          </a:p>
          <a:p>
            <a:pPr algn="l"/>
            <a:r>
              <a:rPr lang="id-ID" b="1" dirty="0">
                <a:latin typeface="Agency FB" pitchFamily="34" charset="0"/>
                <a:cs typeface="Aharoni" pitchFamily="2" charset="-79"/>
              </a:rPr>
              <a:t>H. Fitri Imansyah, ST,MT</a:t>
            </a:r>
          </a:p>
          <a:p>
            <a:pPr algn="l"/>
            <a:r>
              <a:rPr lang="id-ID" b="1" dirty="0">
                <a:latin typeface="Agency FB" pitchFamily="34" charset="0"/>
                <a:cs typeface="Aharoni" pitchFamily="2" charset="-79"/>
              </a:rPr>
              <a:t>NIP: </a:t>
            </a:r>
            <a:r>
              <a:rPr lang="id-ID" b="1" dirty="0" smtClean="0">
                <a:latin typeface="Agency FB" pitchFamily="34" charset="0"/>
                <a:cs typeface="Aharoni" pitchFamily="2" charset="-79"/>
              </a:rPr>
              <a:t>196912271997021001</a:t>
            </a:r>
            <a:endParaRPr lang="id-ID" b="1" dirty="0">
              <a:latin typeface="Agency FB" pitchFamily="34" charset="0"/>
              <a:cs typeface="Aharoni" pitchFamily="2" charset="-79"/>
            </a:endParaRPr>
          </a:p>
        </p:txBody>
      </p:sp>
      <p:sp>
        <p:nvSpPr>
          <p:cNvPr id="8" name="Subtitle 4"/>
          <p:cNvSpPr txBox="1">
            <a:spLocks/>
          </p:cNvSpPr>
          <p:nvPr/>
        </p:nvSpPr>
        <p:spPr>
          <a:xfrm>
            <a:off x="2524708" y="5440679"/>
            <a:ext cx="2172581" cy="123443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id-ID" b="1" dirty="0">
                <a:latin typeface="Agency FB" pitchFamily="34" charset="0"/>
                <a:cs typeface="Aharoni" pitchFamily="2" charset="-79"/>
              </a:rPr>
              <a:t>Dosen </a:t>
            </a:r>
            <a:r>
              <a:rPr lang="id-ID" b="1" dirty="0" smtClean="0">
                <a:latin typeface="Agency FB" pitchFamily="34" charset="0"/>
                <a:cs typeface="Aharoni" pitchFamily="2" charset="-79"/>
              </a:rPr>
              <a:t>Pembimbing </a:t>
            </a:r>
            <a:r>
              <a:rPr lang="id-ID" b="1" dirty="0">
                <a:latin typeface="Agency FB" pitchFamily="34" charset="0"/>
                <a:cs typeface="Aharoni" pitchFamily="2" charset="-79"/>
              </a:rPr>
              <a:t>II</a:t>
            </a:r>
          </a:p>
          <a:p>
            <a:pPr algn="l"/>
            <a:r>
              <a:rPr lang="id-ID" b="1" dirty="0">
                <a:latin typeface="Agency FB" pitchFamily="34" charset="0"/>
                <a:cs typeface="Aharoni" pitchFamily="2" charset="-79"/>
              </a:rPr>
              <a:t>F.Trias Pontia W, ST,MT</a:t>
            </a:r>
          </a:p>
          <a:p>
            <a:pPr algn="l"/>
            <a:r>
              <a:rPr lang="id-ID" b="1" dirty="0">
                <a:latin typeface="Agency FB" pitchFamily="34" charset="0"/>
                <a:cs typeface="Aharoni" pitchFamily="2" charset="-79"/>
              </a:rPr>
              <a:t>NIP: 197510012000031001</a:t>
            </a:r>
          </a:p>
          <a:p>
            <a:pPr algn="l"/>
            <a:endParaRPr lang="id-ID" b="1" dirty="0">
              <a:latin typeface="Agency FB" pitchFamily="34" charset="0"/>
              <a:cs typeface="Aharoni" pitchFamily="2" charset="-79"/>
            </a:endParaRPr>
          </a:p>
        </p:txBody>
      </p:sp>
      <p:sp>
        <p:nvSpPr>
          <p:cNvPr id="9" name="Subtitle 4"/>
          <p:cNvSpPr txBox="1">
            <a:spLocks/>
          </p:cNvSpPr>
          <p:nvPr/>
        </p:nvSpPr>
        <p:spPr>
          <a:xfrm>
            <a:off x="6788539" y="4137660"/>
            <a:ext cx="2172581" cy="1234439"/>
          </a:xfrm>
          <a:prstGeom prst="rect">
            <a:avLst/>
          </a:prstGeom>
        </p:spPr>
        <p:txBody>
          <a:bodyPr vert="horz" lIns="91440" tIns="45720" rIns="91440" bIns="45720" rtlCol="0" anchor="t">
            <a:normAutofit fontScale="925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id-ID" b="1" dirty="0">
                <a:latin typeface="Agency FB" pitchFamily="34" charset="0"/>
                <a:cs typeface="Aharoni" pitchFamily="2" charset="-79"/>
              </a:rPr>
              <a:t>Dosen Penguji I</a:t>
            </a:r>
          </a:p>
          <a:p>
            <a:pPr algn="l"/>
            <a:r>
              <a:rPr lang="id-ID" b="1" dirty="0">
                <a:latin typeface="Agency FB" pitchFamily="34" charset="0"/>
                <a:cs typeface="Aharoni" pitchFamily="2" charset="-79"/>
              </a:rPr>
              <a:t>Ir.H. Dasril, MM</a:t>
            </a:r>
          </a:p>
          <a:p>
            <a:pPr algn="l"/>
            <a:r>
              <a:rPr lang="id-ID" b="1" dirty="0">
                <a:latin typeface="Agency FB" pitchFamily="34" charset="0"/>
                <a:cs typeface="Aharoni" pitchFamily="2" charset="-79"/>
              </a:rPr>
              <a:t>NIP: </a:t>
            </a:r>
            <a:r>
              <a:rPr lang="id-ID" b="1" dirty="0" smtClean="0">
                <a:latin typeface="Agency FB" pitchFamily="34" charset="0"/>
                <a:cs typeface="Aharoni" pitchFamily="2" charset="-79"/>
              </a:rPr>
              <a:t>195404101981031003</a:t>
            </a:r>
            <a:endParaRPr lang="id-ID" b="1" dirty="0">
              <a:latin typeface="Agency FB" pitchFamily="34" charset="0"/>
              <a:cs typeface="Aharoni" pitchFamily="2" charset="-79"/>
            </a:endParaRPr>
          </a:p>
        </p:txBody>
      </p:sp>
      <p:sp>
        <p:nvSpPr>
          <p:cNvPr id="10" name="Subtitle 4"/>
          <p:cNvSpPr txBox="1">
            <a:spLocks/>
          </p:cNvSpPr>
          <p:nvPr/>
        </p:nvSpPr>
        <p:spPr>
          <a:xfrm>
            <a:off x="6788539" y="5440679"/>
            <a:ext cx="2172581" cy="1234439"/>
          </a:xfrm>
          <a:prstGeom prst="rect">
            <a:avLst/>
          </a:prstGeom>
        </p:spPr>
        <p:txBody>
          <a:bodyPr vert="horz" lIns="91440" tIns="45720" rIns="91440" bIns="45720" rtlCol="0" anchor="t">
            <a:normAutofit fontScale="925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id-ID" b="1" dirty="0">
                <a:latin typeface="Agency FB" pitchFamily="34" charset="0"/>
                <a:cs typeface="Aharoni" pitchFamily="2" charset="-79"/>
              </a:rPr>
              <a:t>Dosen Penguji </a:t>
            </a:r>
            <a:r>
              <a:rPr lang="id-ID" b="1" dirty="0" smtClean="0">
                <a:latin typeface="Agency FB" pitchFamily="34" charset="0"/>
                <a:cs typeface="Aharoni" pitchFamily="2" charset="-79"/>
              </a:rPr>
              <a:t>II</a:t>
            </a:r>
            <a:endParaRPr lang="id-ID" b="1" dirty="0">
              <a:latin typeface="Agency FB" pitchFamily="34" charset="0"/>
              <a:cs typeface="Aharoni" pitchFamily="2" charset="-79"/>
            </a:endParaRPr>
          </a:p>
          <a:p>
            <a:pPr algn="l"/>
            <a:r>
              <a:rPr lang="id-ID" b="1" dirty="0" smtClean="0">
                <a:latin typeface="Agency FB" pitchFamily="34" charset="0"/>
                <a:cs typeface="Aharoni" pitchFamily="2" charset="-79"/>
              </a:rPr>
              <a:t>Neilcy T. Mooniarsih ST, MT</a:t>
            </a:r>
            <a:endParaRPr lang="id-ID" b="1" dirty="0">
              <a:latin typeface="Agency FB" pitchFamily="34" charset="0"/>
              <a:cs typeface="Aharoni" pitchFamily="2" charset="-79"/>
            </a:endParaRPr>
          </a:p>
          <a:p>
            <a:pPr algn="l"/>
            <a:r>
              <a:rPr lang="id-ID" b="1" dirty="0">
                <a:latin typeface="Agency FB" pitchFamily="34" charset="0"/>
                <a:cs typeface="Aharoni" pitchFamily="2" charset="-79"/>
              </a:rPr>
              <a:t>NIP: </a:t>
            </a:r>
            <a:r>
              <a:rPr lang="id-ID" b="1" dirty="0" smtClean="0">
                <a:latin typeface="Agency FB" pitchFamily="34" charset="0"/>
                <a:cs typeface="Aharoni" pitchFamily="2" charset="-79"/>
              </a:rPr>
              <a:t>1969091995122001</a:t>
            </a:r>
            <a:endParaRPr lang="id-ID" b="1" dirty="0">
              <a:latin typeface="Agency FB" pitchFamily="34" charset="0"/>
              <a:cs typeface="Aharoni" pitchFamily="2" charset="-79"/>
            </a:endParaRPr>
          </a:p>
        </p:txBody>
      </p:sp>
    </p:spTree>
    <p:extLst>
      <p:ext uri="{BB962C8B-B14F-4D97-AF65-F5344CB8AC3E}">
        <p14:creationId xmlns:p14="http://schemas.microsoft.com/office/powerpoint/2010/main" val="3958068387"/>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154" y="220980"/>
            <a:ext cx="7826586" cy="1219200"/>
          </a:xfrm>
        </p:spPr>
        <p:txBody>
          <a:bodyPr>
            <a:normAutofit/>
          </a:bodyPr>
          <a:lstStyle/>
          <a:p>
            <a:r>
              <a:rPr lang="id-ID" dirty="0" smtClean="0"/>
              <a:t>Hasil Pengujian Kuat Sinyal</a:t>
            </a:r>
            <a:br>
              <a:rPr lang="id-ID" dirty="0" smtClean="0"/>
            </a:br>
            <a:r>
              <a:rPr lang="id-ID" dirty="0" smtClean="0"/>
              <a:t>Metode Drive test Untuk RSCP</a:t>
            </a:r>
            <a:endParaRPr lang="id-ID"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80154" y="1617344"/>
            <a:ext cx="5715846" cy="4074795"/>
          </a:xfrm>
          <a:prstGeom prst="rect">
            <a:avLst/>
          </a:prstGeom>
          <a:noFill/>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447692" y="1617343"/>
            <a:ext cx="5462953" cy="4074795"/>
          </a:xfrm>
          <a:prstGeom prst="rect">
            <a:avLst/>
          </a:prstGeom>
          <a:noFill/>
        </p:spPr>
      </p:pic>
      <p:sp>
        <p:nvSpPr>
          <p:cNvPr id="6" name="Title 1"/>
          <p:cNvSpPr txBox="1">
            <a:spLocks/>
          </p:cNvSpPr>
          <p:nvPr/>
        </p:nvSpPr>
        <p:spPr>
          <a:xfrm>
            <a:off x="1951047" y="5692138"/>
            <a:ext cx="2011354" cy="668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smtClean="0"/>
              <a:t>Sebelum</a:t>
            </a:r>
            <a:endParaRPr lang="id-ID" dirty="0"/>
          </a:p>
        </p:txBody>
      </p:sp>
      <p:sp>
        <p:nvSpPr>
          <p:cNvPr id="7" name="Title 1"/>
          <p:cNvSpPr txBox="1">
            <a:spLocks/>
          </p:cNvSpPr>
          <p:nvPr/>
        </p:nvSpPr>
        <p:spPr>
          <a:xfrm>
            <a:off x="8443124" y="5722029"/>
            <a:ext cx="2011354" cy="668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smtClean="0">
                <a:solidFill>
                  <a:srgbClr val="FF0000"/>
                </a:solidFill>
              </a:rPr>
              <a:t>Sesudah</a:t>
            </a:r>
            <a:endParaRPr lang="id-ID" dirty="0">
              <a:solidFill>
                <a:srgbClr val="FF0000"/>
              </a:solidFill>
            </a:endParaRPr>
          </a:p>
        </p:txBody>
      </p:sp>
    </p:spTree>
    <p:extLst>
      <p:ext uri="{BB962C8B-B14F-4D97-AF65-F5344CB8AC3E}">
        <p14:creationId xmlns:p14="http://schemas.microsoft.com/office/powerpoint/2010/main" val="1189566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Hasil Pengujian Kuat Sinyal</a:t>
            </a:r>
            <a:br>
              <a:rPr lang="id-ID" dirty="0"/>
            </a:br>
            <a:r>
              <a:rPr lang="id-ID" dirty="0"/>
              <a:t>Metode Drive test Untuk </a:t>
            </a:r>
            <a:r>
              <a:rPr lang="id-ID" dirty="0" smtClean="0"/>
              <a:t>Ec/No</a:t>
            </a:r>
            <a:endParaRPr lang="id-ID"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447692" y="1930400"/>
            <a:ext cx="5486400" cy="3907692"/>
          </a:xfrm>
          <a:prstGeom prst="rect">
            <a:avLst/>
          </a:prstGeom>
          <a:noFill/>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858811" y="1930400"/>
            <a:ext cx="5424757" cy="3907692"/>
          </a:xfrm>
          <a:prstGeom prst="rect">
            <a:avLst/>
          </a:prstGeom>
          <a:noFill/>
        </p:spPr>
      </p:pic>
      <p:sp>
        <p:nvSpPr>
          <p:cNvPr id="6" name="Title 1"/>
          <p:cNvSpPr txBox="1">
            <a:spLocks/>
          </p:cNvSpPr>
          <p:nvPr/>
        </p:nvSpPr>
        <p:spPr>
          <a:xfrm>
            <a:off x="2565512" y="5838092"/>
            <a:ext cx="2011354" cy="668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smtClean="0"/>
              <a:t>Sebelum</a:t>
            </a:r>
            <a:endParaRPr lang="id-ID" dirty="0"/>
          </a:p>
        </p:txBody>
      </p:sp>
      <p:sp>
        <p:nvSpPr>
          <p:cNvPr id="7" name="Title 1"/>
          <p:cNvSpPr txBox="1">
            <a:spLocks/>
          </p:cNvSpPr>
          <p:nvPr/>
        </p:nvSpPr>
        <p:spPr>
          <a:xfrm>
            <a:off x="8268325" y="5838091"/>
            <a:ext cx="2011354" cy="668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smtClean="0">
                <a:solidFill>
                  <a:srgbClr val="FF0000"/>
                </a:solidFill>
              </a:rPr>
              <a:t>Sesudah</a:t>
            </a:r>
            <a:endParaRPr lang="id-ID" dirty="0">
              <a:solidFill>
                <a:srgbClr val="FF0000"/>
              </a:solidFill>
            </a:endParaRPr>
          </a:p>
        </p:txBody>
      </p:sp>
    </p:spTree>
    <p:extLst>
      <p:ext uri="{BB962C8B-B14F-4D97-AF65-F5344CB8AC3E}">
        <p14:creationId xmlns:p14="http://schemas.microsoft.com/office/powerpoint/2010/main" val="414193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5559343" cy="750277"/>
          </a:xfrm>
        </p:spPr>
        <p:txBody>
          <a:bodyPr/>
          <a:lstStyle/>
          <a:p>
            <a:r>
              <a:rPr lang="id-ID" dirty="0" smtClean="0"/>
              <a:t>Data BTS Perum Perdana</a:t>
            </a:r>
            <a:endParaRPr lang="id-ID" dirty="0"/>
          </a:p>
        </p:txBody>
      </p:sp>
      <p:sp>
        <p:nvSpPr>
          <p:cNvPr id="4" name="Title 1"/>
          <p:cNvSpPr txBox="1">
            <a:spLocks/>
          </p:cNvSpPr>
          <p:nvPr/>
        </p:nvSpPr>
        <p:spPr>
          <a:xfrm>
            <a:off x="677333" y="1359877"/>
            <a:ext cx="5559343" cy="750277"/>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smtClean="0"/>
              <a:t>Kondisi Sebelum Perubahan</a:t>
            </a:r>
            <a:endParaRPr lang="id-ID" dirty="0"/>
          </a:p>
        </p:txBody>
      </p:sp>
      <p:graphicFrame>
        <p:nvGraphicFramePr>
          <p:cNvPr id="5" name="Table 4"/>
          <p:cNvGraphicFramePr>
            <a:graphicFrameLocks noGrp="1"/>
          </p:cNvGraphicFramePr>
          <p:nvPr>
            <p:extLst>
              <p:ext uri="{D42A27DB-BD31-4B8C-83A1-F6EECF244321}">
                <p14:modId xmlns:p14="http://schemas.microsoft.com/office/powerpoint/2010/main" val="1873613960"/>
              </p:ext>
            </p:extLst>
          </p:nvPr>
        </p:nvGraphicFramePr>
        <p:xfrm>
          <a:off x="867509" y="2297724"/>
          <a:ext cx="8862646" cy="2977662"/>
        </p:xfrm>
        <a:graphic>
          <a:graphicData uri="http://schemas.openxmlformats.org/drawingml/2006/table">
            <a:tbl>
              <a:tblPr firstRow="1" firstCol="1" bandRow="1">
                <a:tableStyleId>{5C22544A-7EE6-4342-B048-85BDC9FD1C3A}</a:tableStyleId>
              </a:tblPr>
              <a:tblGrid>
                <a:gridCol w="1725031"/>
                <a:gridCol w="1726214"/>
                <a:gridCol w="1758115"/>
                <a:gridCol w="1833732"/>
                <a:gridCol w="1819554"/>
              </a:tblGrid>
              <a:tr h="1378239">
                <a:tc>
                  <a:txBody>
                    <a:bodyPr/>
                    <a:lstStyle/>
                    <a:p>
                      <a:pPr marL="457200" algn="ctr">
                        <a:lnSpc>
                          <a:spcPct val="150000"/>
                        </a:lnSpc>
                        <a:spcAft>
                          <a:spcPts val="0"/>
                        </a:spcAft>
                      </a:pPr>
                      <a:r>
                        <a:rPr lang="id-ID" sz="1800">
                          <a:effectLst/>
                        </a:rPr>
                        <a:t>Antena</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dirty="0">
                          <a:effectLst/>
                        </a:rPr>
                        <a:t>Tinggi Antena</a:t>
                      </a:r>
                      <a:endParaRPr lang="id-ID"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Azimuth</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Electrical Tilt (GSM/LTE)</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Mechanical Tilt</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3141">
                <a:tc>
                  <a:txBody>
                    <a:bodyPr/>
                    <a:lstStyle/>
                    <a:p>
                      <a:pPr marL="457200" algn="ctr">
                        <a:lnSpc>
                          <a:spcPct val="150000"/>
                        </a:lnSpc>
                        <a:spcAft>
                          <a:spcPts val="0"/>
                        </a:spcAft>
                      </a:pPr>
                      <a:r>
                        <a:rPr lang="id-ID" sz="1800">
                          <a:effectLst/>
                        </a:rPr>
                        <a:t>Sektor 1</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41 m</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90</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7 </a:t>
                      </a:r>
                      <a:r>
                        <a:rPr lang="id-ID" sz="1800" baseline="30000">
                          <a:effectLst/>
                        </a:rPr>
                        <a:t>o</a:t>
                      </a:r>
                      <a:r>
                        <a:rPr lang="id-ID" sz="1800">
                          <a:effectLst/>
                        </a:rPr>
                        <a:t>/ 10</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3</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3141">
                <a:tc>
                  <a:txBody>
                    <a:bodyPr/>
                    <a:lstStyle/>
                    <a:p>
                      <a:pPr marL="457200" algn="ctr">
                        <a:lnSpc>
                          <a:spcPct val="150000"/>
                        </a:lnSpc>
                        <a:spcAft>
                          <a:spcPts val="0"/>
                        </a:spcAft>
                      </a:pPr>
                      <a:r>
                        <a:rPr lang="id-ID" sz="1800">
                          <a:effectLst/>
                        </a:rPr>
                        <a:t>Sektor 2</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41 m</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220</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8</a:t>
                      </a:r>
                      <a:r>
                        <a:rPr lang="id-ID" sz="1800" baseline="30000">
                          <a:effectLst/>
                        </a:rPr>
                        <a:t>o</a:t>
                      </a:r>
                      <a:r>
                        <a:rPr lang="id-ID" sz="1800">
                          <a:effectLst/>
                        </a:rPr>
                        <a:t> / 10</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0</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3141">
                <a:tc>
                  <a:txBody>
                    <a:bodyPr/>
                    <a:lstStyle/>
                    <a:p>
                      <a:pPr marL="457200" algn="ctr">
                        <a:lnSpc>
                          <a:spcPct val="150000"/>
                        </a:lnSpc>
                        <a:spcAft>
                          <a:spcPts val="0"/>
                        </a:spcAft>
                      </a:pPr>
                      <a:r>
                        <a:rPr lang="id-ID" sz="1800">
                          <a:effectLst/>
                        </a:rPr>
                        <a:t>Sektor 3</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41 m</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295</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2 </a:t>
                      </a:r>
                      <a:r>
                        <a:rPr lang="id-ID" sz="1800" baseline="30000">
                          <a:effectLst/>
                        </a:rPr>
                        <a:t>o</a:t>
                      </a:r>
                      <a:r>
                        <a:rPr lang="id-ID" sz="1800">
                          <a:effectLst/>
                        </a:rPr>
                        <a:t>/ 2</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dirty="0">
                          <a:effectLst/>
                        </a:rPr>
                        <a:t>6</a:t>
                      </a:r>
                      <a:r>
                        <a:rPr lang="id-ID" sz="1800" baseline="30000" dirty="0">
                          <a:effectLst/>
                        </a:rPr>
                        <a:t>o</a:t>
                      </a:r>
                      <a:endParaRPr lang="id-ID"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33900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47687" y="299110"/>
            <a:ext cx="3614713" cy="2326860"/>
          </a:xfrm>
          <a:prstGeom prst="rect">
            <a:avLst/>
          </a:prstGeom>
          <a:noFill/>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609856" y="299110"/>
            <a:ext cx="3525959" cy="2326860"/>
          </a:xfrm>
          <a:prstGeom prst="rect">
            <a:avLst/>
          </a:prstGeom>
          <a:noFill/>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6131" y="299110"/>
            <a:ext cx="3187283" cy="2326860"/>
          </a:xfrm>
          <a:prstGeom prst="rect">
            <a:avLst/>
          </a:prstGeom>
          <a:noFill/>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347687" y="2846875"/>
            <a:ext cx="3614713" cy="1914525"/>
          </a:xfrm>
          <a:prstGeom prst="rect">
            <a:avLst/>
          </a:prstGeom>
          <a:noFill/>
        </p:spPr>
      </p:pic>
      <p:pic>
        <p:nvPicPr>
          <p:cNvPr id="8" name="Picture 7"/>
          <p:cNvPicPr/>
          <p:nvPr/>
        </p:nvPicPr>
        <p:blipFill>
          <a:blip r:embed="rId6">
            <a:extLst>
              <a:ext uri="{28A0092B-C50C-407E-A947-70E740481C1C}">
                <a14:useLocalDpi xmlns:a14="http://schemas.microsoft.com/office/drawing/2010/main" val="0"/>
              </a:ext>
            </a:extLst>
          </a:blip>
          <a:srcRect/>
          <a:stretch>
            <a:fillRect/>
          </a:stretch>
        </p:blipFill>
        <p:spPr bwMode="auto">
          <a:xfrm>
            <a:off x="4609856" y="2865290"/>
            <a:ext cx="3525959" cy="1896110"/>
          </a:xfrm>
          <a:prstGeom prst="rect">
            <a:avLst/>
          </a:prstGeom>
          <a:noFill/>
        </p:spPr>
      </p:pic>
      <p:pic>
        <p:nvPicPr>
          <p:cNvPr id="9" name="Picture 8"/>
          <p:cNvPicPr/>
          <p:nvPr/>
        </p:nvPicPr>
        <p:blipFill>
          <a:blip r:embed="rId7">
            <a:extLst>
              <a:ext uri="{28A0092B-C50C-407E-A947-70E740481C1C}">
                <a14:useLocalDpi xmlns:a14="http://schemas.microsoft.com/office/drawing/2010/main" val="0"/>
              </a:ext>
            </a:extLst>
          </a:blip>
          <a:srcRect/>
          <a:stretch>
            <a:fillRect/>
          </a:stretch>
        </p:blipFill>
        <p:spPr bwMode="auto">
          <a:xfrm>
            <a:off x="8476235" y="2846875"/>
            <a:ext cx="3447073" cy="1914525"/>
          </a:xfrm>
          <a:prstGeom prst="rect">
            <a:avLst/>
          </a:prstGeom>
          <a:noFill/>
        </p:spPr>
      </p:pic>
      <p:pic>
        <p:nvPicPr>
          <p:cNvPr id="10" name="Picture 9"/>
          <p:cNvPicPr/>
          <p:nvPr/>
        </p:nvPicPr>
        <p:blipFill>
          <a:blip r:embed="rId8">
            <a:extLst>
              <a:ext uri="{28A0092B-C50C-407E-A947-70E740481C1C}">
                <a14:useLocalDpi xmlns:a14="http://schemas.microsoft.com/office/drawing/2010/main" val="0"/>
              </a:ext>
            </a:extLst>
          </a:blip>
          <a:srcRect/>
          <a:stretch>
            <a:fillRect/>
          </a:stretch>
        </p:blipFill>
        <p:spPr bwMode="auto">
          <a:xfrm>
            <a:off x="347687" y="4930896"/>
            <a:ext cx="3778836" cy="1767840"/>
          </a:xfrm>
          <a:prstGeom prst="rect">
            <a:avLst/>
          </a:prstGeom>
          <a:noFill/>
        </p:spPr>
      </p:pic>
      <p:pic>
        <p:nvPicPr>
          <p:cNvPr id="11" name="Picture 10"/>
          <p:cNvPicPr/>
          <p:nvPr/>
        </p:nvPicPr>
        <p:blipFill>
          <a:blip r:embed="rId9">
            <a:extLst>
              <a:ext uri="{28A0092B-C50C-407E-A947-70E740481C1C}">
                <a14:useLocalDpi xmlns:a14="http://schemas.microsoft.com/office/drawing/2010/main" val="0"/>
              </a:ext>
            </a:extLst>
          </a:blip>
          <a:srcRect/>
          <a:stretch>
            <a:fillRect/>
          </a:stretch>
        </p:blipFill>
        <p:spPr bwMode="auto">
          <a:xfrm>
            <a:off x="8436791" y="4930896"/>
            <a:ext cx="3525959" cy="1767840"/>
          </a:xfrm>
          <a:prstGeom prst="rect">
            <a:avLst/>
          </a:prstGeom>
          <a:noFill/>
        </p:spPr>
      </p:pic>
      <p:pic>
        <p:nvPicPr>
          <p:cNvPr id="12" name="Picture 11"/>
          <p:cNvPicPr/>
          <p:nvPr/>
        </p:nvPicPr>
        <p:blipFill>
          <a:blip r:embed="rId10">
            <a:extLst>
              <a:ext uri="{28A0092B-C50C-407E-A947-70E740481C1C}">
                <a14:useLocalDpi xmlns:a14="http://schemas.microsoft.com/office/drawing/2010/main" val="0"/>
              </a:ext>
            </a:extLst>
          </a:blip>
          <a:srcRect/>
          <a:stretch>
            <a:fillRect/>
          </a:stretch>
        </p:blipFill>
        <p:spPr bwMode="auto">
          <a:xfrm>
            <a:off x="4609856" y="4930896"/>
            <a:ext cx="3525959" cy="1823085"/>
          </a:xfrm>
          <a:prstGeom prst="rect">
            <a:avLst/>
          </a:prstGeom>
          <a:noFill/>
        </p:spPr>
      </p:pic>
    </p:spTree>
    <p:extLst>
      <p:ext uri="{BB962C8B-B14F-4D97-AF65-F5344CB8AC3E}">
        <p14:creationId xmlns:p14="http://schemas.microsoft.com/office/powerpoint/2010/main" val="2230822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6122051" cy="750277"/>
          </a:xfrm>
        </p:spPr>
        <p:txBody>
          <a:bodyPr/>
          <a:lstStyle/>
          <a:p>
            <a:r>
              <a:rPr lang="id-ID" dirty="0" smtClean="0"/>
              <a:t>Kondisi Setelah Perubahan</a:t>
            </a:r>
            <a:endParaRPr lang="id-ID" dirty="0"/>
          </a:p>
        </p:txBody>
      </p:sp>
      <p:graphicFrame>
        <p:nvGraphicFramePr>
          <p:cNvPr id="4" name="Table 3"/>
          <p:cNvGraphicFramePr>
            <a:graphicFrameLocks noGrp="1"/>
          </p:cNvGraphicFramePr>
          <p:nvPr>
            <p:extLst>
              <p:ext uri="{D42A27DB-BD31-4B8C-83A1-F6EECF244321}">
                <p14:modId xmlns:p14="http://schemas.microsoft.com/office/powerpoint/2010/main" val="2080216717"/>
              </p:ext>
            </p:extLst>
          </p:nvPr>
        </p:nvGraphicFramePr>
        <p:xfrm>
          <a:off x="677334" y="1664676"/>
          <a:ext cx="9076265" cy="2664366"/>
        </p:xfrm>
        <a:graphic>
          <a:graphicData uri="http://schemas.openxmlformats.org/drawingml/2006/table">
            <a:tbl>
              <a:tblPr firstRow="1" firstCol="1" bandRow="1">
                <a:tableStyleId>{5C22544A-7EE6-4342-B048-85BDC9FD1C3A}</a:tableStyleId>
              </a:tblPr>
              <a:tblGrid>
                <a:gridCol w="1814795"/>
                <a:gridCol w="1814795"/>
                <a:gridCol w="1814795"/>
                <a:gridCol w="1815940"/>
                <a:gridCol w="1815940"/>
              </a:tblGrid>
              <a:tr h="1462692">
                <a:tc>
                  <a:txBody>
                    <a:bodyPr/>
                    <a:lstStyle/>
                    <a:p>
                      <a:pPr marL="270510" indent="-270510" algn="ctr">
                        <a:lnSpc>
                          <a:spcPct val="107000"/>
                        </a:lnSpc>
                        <a:spcAft>
                          <a:spcPts val="800"/>
                        </a:spcAft>
                      </a:pPr>
                      <a:r>
                        <a:rPr lang="id-ID" sz="2400">
                          <a:effectLst/>
                        </a:rPr>
                        <a:t>Antena</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Tinggi</a:t>
                      </a:r>
                    </a:p>
                    <a:p>
                      <a:pPr marL="270510" indent="-270510" algn="ctr">
                        <a:lnSpc>
                          <a:spcPct val="107000"/>
                        </a:lnSpc>
                        <a:spcAft>
                          <a:spcPts val="800"/>
                        </a:spcAft>
                      </a:pPr>
                      <a:r>
                        <a:rPr lang="id-ID" sz="2400">
                          <a:effectLst/>
                        </a:rPr>
                        <a:t>Antena</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dirty="0">
                          <a:effectLst/>
                        </a:rPr>
                        <a:t>Azimuth</a:t>
                      </a:r>
                      <a:endParaRPr lang="id-ID"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Electrical Tilt</a:t>
                      </a:r>
                    </a:p>
                    <a:p>
                      <a:pPr marL="270510" indent="-270510" algn="ctr">
                        <a:lnSpc>
                          <a:spcPct val="107000"/>
                        </a:lnSpc>
                        <a:spcAft>
                          <a:spcPts val="800"/>
                        </a:spcAft>
                      </a:pPr>
                      <a:r>
                        <a:rPr lang="id-ID" sz="2400">
                          <a:effectLst/>
                        </a:rPr>
                        <a:t>(GSM/LTE)</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Mechanical</a:t>
                      </a:r>
                    </a:p>
                    <a:p>
                      <a:pPr marL="270510" indent="-270510" algn="ctr">
                        <a:lnSpc>
                          <a:spcPct val="107000"/>
                        </a:lnSpc>
                        <a:spcAft>
                          <a:spcPts val="800"/>
                        </a:spcAft>
                      </a:pPr>
                      <a:r>
                        <a:rPr lang="id-ID" sz="2400">
                          <a:effectLst/>
                        </a:rPr>
                        <a:t>Tilt</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00558">
                <a:tc>
                  <a:txBody>
                    <a:bodyPr/>
                    <a:lstStyle/>
                    <a:p>
                      <a:pPr marL="270510" indent="-270510" algn="ctr">
                        <a:lnSpc>
                          <a:spcPct val="107000"/>
                        </a:lnSpc>
                        <a:spcAft>
                          <a:spcPts val="800"/>
                        </a:spcAft>
                      </a:pPr>
                      <a:r>
                        <a:rPr lang="id-ID" sz="2400">
                          <a:effectLst/>
                        </a:rPr>
                        <a:t>Sektor 1</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41 m</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90</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7 / 10</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3</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00558">
                <a:tc>
                  <a:txBody>
                    <a:bodyPr/>
                    <a:lstStyle/>
                    <a:p>
                      <a:pPr marL="270510" indent="-270510" algn="ctr">
                        <a:lnSpc>
                          <a:spcPct val="107000"/>
                        </a:lnSpc>
                        <a:spcAft>
                          <a:spcPts val="800"/>
                        </a:spcAft>
                      </a:pPr>
                      <a:r>
                        <a:rPr lang="id-ID" sz="2400">
                          <a:effectLst/>
                        </a:rPr>
                        <a:t>Sektor 2</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41 m</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220</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8 / 5</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0</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00558">
                <a:tc>
                  <a:txBody>
                    <a:bodyPr/>
                    <a:lstStyle/>
                    <a:p>
                      <a:pPr marL="270510" indent="-270510" algn="ctr">
                        <a:lnSpc>
                          <a:spcPct val="107000"/>
                        </a:lnSpc>
                        <a:spcAft>
                          <a:spcPts val="800"/>
                        </a:spcAft>
                      </a:pPr>
                      <a:r>
                        <a:rPr lang="id-ID" sz="2400">
                          <a:effectLst/>
                        </a:rPr>
                        <a:t>Sektor 3</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41 m</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295</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a:effectLst/>
                        </a:rPr>
                        <a:t>2 / 2</a:t>
                      </a:r>
                      <a:endParaRPr lang="id-ID"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70510" indent="-270510" algn="ctr">
                        <a:lnSpc>
                          <a:spcPct val="107000"/>
                        </a:lnSpc>
                        <a:spcAft>
                          <a:spcPts val="800"/>
                        </a:spcAft>
                      </a:pPr>
                      <a:r>
                        <a:rPr lang="id-ID" sz="2400" dirty="0">
                          <a:effectLst/>
                        </a:rPr>
                        <a:t>6</a:t>
                      </a:r>
                      <a:endParaRPr lang="id-ID"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926899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599"/>
            <a:ext cx="9193497" cy="2227385"/>
          </a:xfrm>
        </p:spPr>
        <p:txBody>
          <a:bodyPr>
            <a:noAutofit/>
          </a:bodyPr>
          <a:lstStyle/>
          <a:p>
            <a:r>
              <a:rPr lang="id-ID" sz="2000" dirty="0"/>
              <a:t>Merujuk dengan tabel sebelumnya perubahan </a:t>
            </a:r>
            <a:r>
              <a:rPr lang="id-ID" sz="2000" i="1" dirty="0"/>
              <a:t>tunning</a:t>
            </a:r>
            <a:r>
              <a:rPr lang="id-ID" sz="2000" dirty="0"/>
              <a:t> dilakukan pada antena sektor 2 untuk jaringan 4G (LTE) dengan menggunakan parameter </a:t>
            </a:r>
            <a:r>
              <a:rPr lang="id-ID" sz="2000" i="1" dirty="0"/>
              <a:t>tilt</a:t>
            </a:r>
            <a:r>
              <a:rPr lang="id-ID" sz="2000" dirty="0"/>
              <a:t> </a:t>
            </a:r>
            <a:r>
              <a:rPr lang="id-ID" sz="2000" i="1" dirty="0"/>
              <a:t>Electrical</a:t>
            </a:r>
            <a:r>
              <a:rPr lang="id-ID" sz="2000" dirty="0"/>
              <a:t>, yang jika dilakukan akan merubah bentuk polarisasi antena. Semakin besar nilai </a:t>
            </a:r>
            <a:r>
              <a:rPr lang="id-ID" sz="2000" i="1" dirty="0"/>
              <a:t>electrical</a:t>
            </a:r>
            <a:r>
              <a:rPr lang="id-ID" sz="2000" dirty="0"/>
              <a:t> maka semakin kecil pula </a:t>
            </a:r>
            <a:r>
              <a:rPr lang="id-ID" sz="2000" i="1" dirty="0"/>
              <a:t>coverage</a:t>
            </a:r>
            <a:r>
              <a:rPr lang="id-ID" sz="2000" dirty="0"/>
              <a:t> yang dihasilkan antena, begitu juga sebaliknya. Gambar berikut menunjukkan pengaturan </a:t>
            </a:r>
            <a:r>
              <a:rPr lang="id-ID" sz="2000" i="1" dirty="0"/>
              <a:t>electrical tilt</a:t>
            </a:r>
            <a:r>
              <a:rPr lang="id-ID" sz="2000" dirty="0"/>
              <a:t> yang dilakukan pada antena sektor 2 untuk merubah </a:t>
            </a:r>
            <a:r>
              <a:rPr lang="id-ID" sz="2000" i="1" dirty="0"/>
              <a:t>tunning</a:t>
            </a:r>
            <a:r>
              <a:rPr lang="id-ID" sz="2000" dirty="0"/>
              <a:t> di 5</a:t>
            </a:r>
            <a:r>
              <a:rPr lang="id-ID" sz="2000" baseline="30000" dirty="0"/>
              <a:t>o.</a:t>
            </a:r>
            <a:r>
              <a:rPr lang="id-ID" sz="2000" dirty="0"/>
              <a:t/>
            </a:r>
            <a:br>
              <a:rPr lang="id-ID" sz="2000" dirty="0"/>
            </a:br>
            <a:endParaRPr lang="id-ID" sz="20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50913" y="3137436"/>
            <a:ext cx="8333764" cy="2513087"/>
          </a:xfrm>
          <a:prstGeom prst="rect">
            <a:avLst/>
          </a:prstGeom>
          <a:noFill/>
        </p:spPr>
      </p:pic>
      <p:sp>
        <p:nvSpPr>
          <p:cNvPr id="5" name="Title 1"/>
          <p:cNvSpPr txBox="1">
            <a:spLocks/>
          </p:cNvSpPr>
          <p:nvPr/>
        </p:nvSpPr>
        <p:spPr>
          <a:xfrm>
            <a:off x="2263897" y="5737785"/>
            <a:ext cx="1206133" cy="42637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sz="2000" dirty="0" smtClean="0"/>
              <a:t>Sebelum</a:t>
            </a:r>
            <a:endParaRPr lang="id-ID" sz="2000" dirty="0"/>
          </a:p>
        </p:txBody>
      </p:sp>
      <p:sp>
        <p:nvSpPr>
          <p:cNvPr id="6" name="Title 1"/>
          <p:cNvSpPr txBox="1">
            <a:spLocks/>
          </p:cNvSpPr>
          <p:nvPr/>
        </p:nvSpPr>
        <p:spPr>
          <a:xfrm>
            <a:off x="6748646" y="5737785"/>
            <a:ext cx="1206133" cy="42637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sz="2000" dirty="0" smtClean="0"/>
              <a:t>Sesudah</a:t>
            </a:r>
            <a:endParaRPr lang="id-ID" sz="2000" dirty="0"/>
          </a:p>
        </p:txBody>
      </p:sp>
    </p:spTree>
    <p:extLst>
      <p:ext uri="{BB962C8B-B14F-4D97-AF65-F5344CB8AC3E}">
        <p14:creationId xmlns:p14="http://schemas.microsoft.com/office/powerpoint/2010/main" val="257838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279097" cy="1242646"/>
          </a:xfrm>
        </p:spPr>
        <p:txBody>
          <a:bodyPr/>
          <a:lstStyle/>
          <a:p>
            <a:r>
              <a:rPr lang="id-ID" dirty="0" smtClean="0"/>
              <a:t>Hasil Pengujian Kuat Sinyal</a:t>
            </a:r>
            <a:br>
              <a:rPr lang="id-ID" dirty="0" smtClean="0"/>
            </a:br>
            <a:r>
              <a:rPr lang="id-ID" dirty="0" smtClean="0"/>
              <a:t>Metode Drive test Untuk RSRP</a:t>
            </a:r>
            <a:endParaRPr lang="id-ID" dirty="0"/>
          </a:p>
        </p:txBody>
      </p:sp>
      <p:pic>
        <p:nvPicPr>
          <p:cNvPr id="4" name="Picture 3" descr="D:\Skripsi\Bahan\Perdana\Data Drive Test\Perum Perdana\Capture Terbaru 4G\RSRP BEFORE CROP.jpg"/>
          <p:cNvPicPr/>
          <p:nvPr/>
        </p:nvPicPr>
        <p:blipFill>
          <a:blip r:embed="rId2">
            <a:extLst>
              <a:ext uri="{28A0092B-C50C-407E-A947-70E740481C1C}">
                <a14:useLocalDpi xmlns:a14="http://schemas.microsoft.com/office/drawing/2010/main" val="0"/>
              </a:ext>
            </a:extLst>
          </a:blip>
          <a:srcRect/>
          <a:stretch>
            <a:fillRect/>
          </a:stretch>
        </p:blipFill>
        <p:spPr bwMode="auto">
          <a:xfrm>
            <a:off x="677334" y="2081945"/>
            <a:ext cx="5700020" cy="3638916"/>
          </a:xfrm>
          <a:prstGeom prst="rect">
            <a:avLst/>
          </a:prstGeom>
          <a:noFill/>
          <a:ln>
            <a:noFill/>
          </a:ln>
        </p:spPr>
      </p:pic>
      <p:pic>
        <p:nvPicPr>
          <p:cNvPr id="5" name="Picture 4" descr="D:\Skripsi\Bahan\Perdana\Data Drive Test\Perum Perdana\Capture Terbaru 4G\croprsrp.jpg"/>
          <p:cNvPicPr/>
          <p:nvPr/>
        </p:nvPicPr>
        <p:blipFill>
          <a:blip r:embed="rId3">
            <a:extLst>
              <a:ext uri="{28A0092B-C50C-407E-A947-70E740481C1C}">
                <a14:useLocalDpi xmlns:a14="http://schemas.microsoft.com/office/drawing/2010/main" val="0"/>
              </a:ext>
            </a:extLst>
          </a:blip>
          <a:srcRect/>
          <a:stretch>
            <a:fillRect/>
          </a:stretch>
        </p:blipFill>
        <p:spPr bwMode="auto">
          <a:xfrm>
            <a:off x="6564922" y="2081944"/>
            <a:ext cx="5392615" cy="3638917"/>
          </a:xfrm>
          <a:prstGeom prst="rect">
            <a:avLst/>
          </a:prstGeom>
          <a:noFill/>
          <a:ln>
            <a:noFill/>
          </a:ln>
        </p:spPr>
      </p:pic>
      <p:sp>
        <p:nvSpPr>
          <p:cNvPr id="6" name="Title 1"/>
          <p:cNvSpPr txBox="1">
            <a:spLocks/>
          </p:cNvSpPr>
          <p:nvPr/>
        </p:nvSpPr>
        <p:spPr>
          <a:xfrm>
            <a:off x="2521667" y="5720861"/>
            <a:ext cx="2011354" cy="668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smtClean="0"/>
              <a:t>Sebelum</a:t>
            </a:r>
            <a:endParaRPr lang="id-ID" dirty="0"/>
          </a:p>
        </p:txBody>
      </p:sp>
      <p:sp>
        <p:nvSpPr>
          <p:cNvPr id="7" name="Title 1"/>
          <p:cNvSpPr txBox="1">
            <a:spLocks/>
          </p:cNvSpPr>
          <p:nvPr/>
        </p:nvSpPr>
        <p:spPr>
          <a:xfrm>
            <a:off x="8255552" y="5739542"/>
            <a:ext cx="2011354" cy="668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smtClean="0">
                <a:solidFill>
                  <a:srgbClr val="FF0000"/>
                </a:solidFill>
              </a:rPr>
              <a:t>Sesudah</a:t>
            </a:r>
            <a:endParaRPr lang="id-ID" dirty="0">
              <a:solidFill>
                <a:srgbClr val="FF0000"/>
              </a:solidFill>
            </a:endParaRPr>
          </a:p>
        </p:txBody>
      </p:sp>
    </p:spTree>
    <p:extLst>
      <p:ext uri="{BB962C8B-B14F-4D97-AF65-F5344CB8AC3E}">
        <p14:creationId xmlns:p14="http://schemas.microsoft.com/office/powerpoint/2010/main" val="2301954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Hasil Pengujian Kuat Sinyal</a:t>
            </a:r>
            <a:br>
              <a:rPr lang="id-ID" dirty="0"/>
            </a:br>
            <a:r>
              <a:rPr lang="id-ID" dirty="0"/>
              <a:t>Metode Drive test Untuk </a:t>
            </a:r>
            <a:r>
              <a:rPr lang="id-ID" dirty="0" smtClean="0"/>
              <a:t>SNR</a:t>
            </a:r>
            <a:endParaRPr lang="id-ID"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210626" y="1930400"/>
            <a:ext cx="5676574" cy="3485662"/>
          </a:xfrm>
          <a:prstGeom prst="rect">
            <a:avLst/>
          </a:prstGeom>
          <a:noFill/>
        </p:spPr>
      </p:pic>
      <p:pic>
        <p:nvPicPr>
          <p:cNvPr id="5" name="Picture 4" descr="D:\Skripsi\Bahan\Perdana\Data Drive Test\Perum Perdana\Before\RS SNR.jpg"/>
          <p:cNvPicPr/>
          <p:nvPr/>
        </p:nvPicPr>
        <p:blipFill>
          <a:blip r:embed="rId3">
            <a:extLst>
              <a:ext uri="{28A0092B-C50C-407E-A947-70E740481C1C}">
                <a14:useLocalDpi xmlns:a14="http://schemas.microsoft.com/office/drawing/2010/main" val="0"/>
              </a:ext>
            </a:extLst>
          </a:blip>
          <a:srcRect/>
          <a:stretch>
            <a:fillRect/>
          </a:stretch>
        </p:blipFill>
        <p:spPr bwMode="auto">
          <a:xfrm>
            <a:off x="211016" y="1930400"/>
            <a:ext cx="5697416" cy="3485662"/>
          </a:xfrm>
          <a:prstGeom prst="rect">
            <a:avLst/>
          </a:prstGeom>
          <a:noFill/>
          <a:ln>
            <a:noFill/>
          </a:ln>
        </p:spPr>
      </p:pic>
      <p:sp>
        <p:nvSpPr>
          <p:cNvPr id="6" name="Title 1"/>
          <p:cNvSpPr txBox="1">
            <a:spLocks/>
          </p:cNvSpPr>
          <p:nvPr/>
        </p:nvSpPr>
        <p:spPr>
          <a:xfrm>
            <a:off x="1560375" y="5416062"/>
            <a:ext cx="2011354" cy="668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smtClean="0"/>
              <a:t>Sebelum</a:t>
            </a:r>
            <a:endParaRPr lang="id-ID" dirty="0"/>
          </a:p>
        </p:txBody>
      </p:sp>
      <p:sp>
        <p:nvSpPr>
          <p:cNvPr id="7" name="Title 1"/>
          <p:cNvSpPr txBox="1">
            <a:spLocks/>
          </p:cNvSpPr>
          <p:nvPr/>
        </p:nvSpPr>
        <p:spPr>
          <a:xfrm>
            <a:off x="8560352" y="5416062"/>
            <a:ext cx="2011354" cy="668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smtClean="0">
                <a:solidFill>
                  <a:srgbClr val="FF0000"/>
                </a:solidFill>
              </a:rPr>
              <a:t>Sesudah</a:t>
            </a:r>
            <a:endParaRPr lang="id-ID" dirty="0">
              <a:solidFill>
                <a:srgbClr val="FF0000"/>
              </a:solidFill>
            </a:endParaRPr>
          </a:p>
        </p:txBody>
      </p:sp>
    </p:spTree>
    <p:extLst>
      <p:ext uri="{BB962C8B-B14F-4D97-AF65-F5344CB8AC3E}">
        <p14:creationId xmlns:p14="http://schemas.microsoft.com/office/powerpoint/2010/main" val="246539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5176"/>
          </a:xfrm>
        </p:spPr>
        <p:txBody>
          <a:bodyPr/>
          <a:lstStyle/>
          <a:p>
            <a:pPr algn="r"/>
            <a:r>
              <a:rPr lang="id-ID" dirty="0" smtClean="0"/>
              <a:t>DAFTAR PUSTAKA</a:t>
            </a:r>
            <a:endParaRPr lang="id-ID" dirty="0"/>
          </a:p>
        </p:txBody>
      </p:sp>
      <p:sp>
        <p:nvSpPr>
          <p:cNvPr id="3" name="Content Placeholder 2"/>
          <p:cNvSpPr>
            <a:spLocks noGrp="1"/>
          </p:cNvSpPr>
          <p:nvPr>
            <p:ph idx="1"/>
          </p:nvPr>
        </p:nvSpPr>
        <p:spPr>
          <a:xfrm>
            <a:off x="677334" y="1555845"/>
            <a:ext cx="8596668" cy="4485517"/>
          </a:xfrm>
        </p:spPr>
        <p:txBody>
          <a:bodyPr>
            <a:normAutofit lnSpcReduction="10000"/>
          </a:bodyPr>
          <a:lstStyle/>
          <a:p>
            <a:pPr marL="0" indent="0" algn="just">
              <a:buNone/>
            </a:pPr>
            <a:r>
              <a:rPr lang="id-ID" sz="1800" dirty="0"/>
              <a:t>Wahyu Dewantara, Azis Wisnu Widhi N, Widhiatmoko HP. (2010). Analisis Pengaruh </a:t>
            </a:r>
            <a:r>
              <a:rPr lang="id-ID" sz="1800" dirty="0" smtClean="0"/>
              <a:t>	</a:t>
            </a:r>
            <a:r>
              <a:rPr lang="id-ID" sz="1800" i="1" dirty="0" smtClean="0"/>
              <a:t>Downtilt </a:t>
            </a:r>
            <a:r>
              <a:rPr lang="id-ID" sz="1800" dirty="0"/>
              <a:t>Antena Untuk </a:t>
            </a:r>
            <a:r>
              <a:rPr lang="id-ID" sz="1800" dirty="0" smtClean="0"/>
              <a:t>	Mengurangi </a:t>
            </a:r>
            <a:r>
              <a:rPr lang="id-ID" sz="1800" dirty="0"/>
              <a:t>Kegagalan </a:t>
            </a:r>
            <a:r>
              <a:rPr lang="id-ID" sz="1800" i="1" dirty="0"/>
              <a:t>Handover</a:t>
            </a:r>
            <a:r>
              <a:rPr lang="id-ID" sz="1800" dirty="0"/>
              <a:t> Pada Jaringan </a:t>
            </a:r>
            <a:r>
              <a:rPr lang="id-ID" sz="1800" dirty="0" smtClean="0"/>
              <a:t>	Seluler </a:t>
            </a:r>
            <a:r>
              <a:rPr lang="id-ID" sz="1800" dirty="0"/>
              <a:t>GSM PT. Indosat, Tbk. Purwokerto. Universitas </a:t>
            </a:r>
            <a:r>
              <a:rPr lang="id-ID" sz="1800" dirty="0" smtClean="0"/>
              <a:t>	Jenderal 	Soedirman</a:t>
            </a:r>
            <a:r>
              <a:rPr lang="id-ID" sz="1800" dirty="0"/>
              <a:t>.</a:t>
            </a:r>
            <a:endParaRPr lang="id-ID" sz="1800" dirty="0" smtClean="0">
              <a:effectLst/>
            </a:endParaRPr>
          </a:p>
          <a:p>
            <a:pPr marL="0" indent="0" algn="just">
              <a:buNone/>
            </a:pPr>
            <a:r>
              <a:rPr lang="id-ID" sz="1800" dirty="0"/>
              <a:t> </a:t>
            </a:r>
            <a:endParaRPr lang="id-ID" sz="1800" dirty="0" smtClean="0">
              <a:effectLst/>
            </a:endParaRPr>
          </a:p>
          <a:p>
            <a:pPr marL="0" indent="0" algn="just">
              <a:buNone/>
            </a:pPr>
            <a:r>
              <a:rPr lang="id-ID" sz="1800" dirty="0" smtClean="0"/>
              <a:t>Moch </a:t>
            </a:r>
            <a:r>
              <a:rPr lang="id-ID" sz="1800" dirty="0"/>
              <a:t>Qadarfi. (2014). Analisis Pengaruh Perubahan Kemiringan Sudut Pancar </a:t>
            </a:r>
            <a:r>
              <a:rPr lang="id-ID" sz="1800" dirty="0" smtClean="0"/>
              <a:t>	Antena </a:t>
            </a:r>
            <a:r>
              <a:rPr lang="id-ID" sz="1800" dirty="0"/>
              <a:t>Sektoral Terhadap </a:t>
            </a:r>
            <a:r>
              <a:rPr lang="id-ID" sz="1800" dirty="0" smtClean="0"/>
              <a:t>	Kualitas </a:t>
            </a:r>
            <a:r>
              <a:rPr lang="id-ID" sz="1800" dirty="0"/>
              <a:t>Layanan jaringan Sistem komunikasi </a:t>
            </a:r>
            <a:r>
              <a:rPr lang="id-ID" sz="1800" dirty="0" smtClean="0"/>
              <a:t>	Bergerak </a:t>
            </a:r>
            <a:r>
              <a:rPr lang="id-ID" sz="1800" dirty="0"/>
              <a:t>Seluler. Universitas Tanjungpura Pontianak.</a:t>
            </a:r>
            <a:endParaRPr lang="id-ID" sz="1800" dirty="0" smtClean="0">
              <a:effectLst/>
            </a:endParaRPr>
          </a:p>
          <a:p>
            <a:pPr marL="0" indent="0" algn="just">
              <a:buNone/>
            </a:pPr>
            <a:r>
              <a:rPr lang="id-ID" sz="1800" dirty="0"/>
              <a:t> </a:t>
            </a:r>
            <a:endParaRPr lang="id-ID" sz="1800" dirty="0" smtClean="0">
              <a:effectLst/>
            </a:endParaRPr>
          </a:p>
          <a:p>
            <a:pPr marL="0" indent="0" algn="just">
              <a:buNone/>
            </a:pPr>
            <a:r>
              <a:rPr lang="id-ID" sz="1800" dirty="0"/>
              <a:t>Windi Kurnia Perangin-angin. (2010). Rancang Bangun Antena 2,4 GHz Untuk </a:t>
            </a:r>
            <a:r>
              <a:rPr lang="id-ID" sz="1800" dirty="0" smtClean="0"/>
              <a:t>	Jaringan </a:t>
            </a:r>
            <a:r>
              <a:rPr lang="id-ID" sz="1800" dirty="0"/>
              <a:t>Wireless LAN. </a:t>
            </a:r>
            <a:r>
              <a:rPr lang="id-ID" sz="1800" dirty="0" smtClean="0"/>
              <a:t>	Universitas </a:t>
            </a:r>
            <a:r>
              <a:rPr lang="id-ID" sz="1800" dirty="0"/>
              <a:t>Indonesia.</a:t>
            </a:r>
            <a:endParaRPr lang="id-ID" sz="1800" dirty="0" smtClean="0">
              <a:effectLst/>
            </a:endParaRPr>
          </a:p>
          <a:p>
            <a:pPr marL="0" indent="0" algn="just">
              <a:buNone/>
            </a:pPr>
            <a:endParaRPr lang="id-ID" sz="1800" dirty="0" smtClean="0">
              <a:effectLst/>
            </a:endParaRPr>
          </a:p>
          <a:p>
            <a:pPr marL="0" indent="0" algn="just">
              <a:buNone/>
            </a:pPr>
            <a:r>
              <a:rPr lang="id-ID" sz="1800" dirty="0"/>
              <a:t>Darlis, Arsyad Ramadhan. (2011). Perancangan dan Realisasi Remote Tilting </a:t>
            </a:r>
            <a:r>
              <a:rPr lang="id-ID" sz="1800" dirty="0" smtClean="0"/>
              <a:t>	Antena </a:t>
            </a:r>
            <a:r>
              <a:rPr lang="id-ID" sz="1800" dirty="0"/>
              <a:t>Base Station</a:t>
            </a:r>
            <a:r>
              <a:rPr lang="id-ID" sz="1800" dirty="0" smtClean="0"/>
              <a:t>.</a:t>
            </a:r>
            <a:endParaRPr lang="id-ID" sz="1800" dirty="0"/>
          </a:p>
        </p:txBody>
      </p:sp>
    </p:spTree>
    <p:extLst>
      <p:ext uri="{BB962C8B-B14F-4D97-AF65-F5344CB8AC3E}">
        <p14:creationId xmlns:p14="http://schemas.microsoft.com/office/powerpoint/2010/main" val="4151871182"/>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4" name="Title 1"/>
          <p:cNvSpPr txBox="1">
            <a:spLocks/>
          </p:cNvSpPr>
          <p:nvPr/>
        </p:nvSpPr>
        <p:spPr>
          <a:xfrm>
            <a:off x="677334" y="1440180"/>
            <a:ext cx="8596668" cy="4457700"/>
          </a:xfrm>
          <a:prstGeom prst="rect">
            <a:avLst/>
          </a:prstGeom>
        </p:spPr>
        <p:txBody>
          <a:bodyPr vert="horz" lIns="91440" tIns="45720" rIns="91440" bIns="45720" rtlCol="0" anchor="t">
            <a:normAutofit fontScale="5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a:t>Untuk layanan 3G yang merujuk pada parameter RSCP dengan indikator berwarna biru tua memiliki persentase terbesar 91.10%, warna hijau tua 8.90%, untuk indikator warna kuning 0% begitu juga dengan indikator berwarna merah yang memperoleh plot 0%, begitu juga parameter Ec/No dengan indikator berwarna biru tua memiliki persentase terbesar 97.85%, warna hijau tua 1.82%, untuk indikator warna kuning 0.33% sedangkan indikator berwarna merah yang memperoleh plot 0</a:t>
            </a:r>
            <a:r>
              <a:rPr lang="id-ID" dirty="0" smtClean="0"/>
              <a:t>%</a:t>
            </a:r>
          </a:p>
          <a:p>
            <a:r>
              <a:rPr lang="id-ID" dirty="0"/>
              <a:t>Untuk layanan 4G yang merujuk pada parameter RSRP dengan indikator berwarna kuning memiliki persentase terbesar 81,36%, warna hijau 18.64%, selanjutnya indikator berwarna merah yang memperoleh plot 0% dan dengan nilai dari parameter SNR dengan indikator berwarna merah memiliki persentase terbesar 88.98%, warna kuning 11.02%, selanjutnya indikator berwarna hijau yang memperoleh plot 0.00%.</a:t>
            </a:r>
          </a:p>
        </p:txBody>
      </p:sp>
    </p:spTree>
    <p:extLst>
      <p:ext uri="{BB962C8B-B14F-4D97-AF65-F5344CB8AC3E}">
        <p14:creationId xmlns:p14="http://schemas.microsoft.com/office/powerpoint/2010/main" val="402870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LATAR BELAKANG</a:t>
            </a:r>
            <a:endParaRPr lang="id-ID" dirty="0"/>
          </a:p>
        </p:txBody>
      </p:sp>
      <p:sp>
        <p:nvSpPr>
          <p:cNvPr id="3" name="Content Placeholder 2"/>
          <p:cNvSpPr>
            <a:spLocks noGrp="1"/>
          </p:cNvSpPr>
          <p:nvPr>
            <p:ph idx="1"/>
          </p:nvPr>
        </p:nvSpPr>
        <p:spPr>
          <a:xfrm>
            <a:off x="677334" y="1409962"/>
            <a:ext cx="8596668" cy="4608701"/>
          </a:xfrm>
        </p:spPr>
        <p:txBody>
          <a:bodyPr>
            <a:noAutofit/>
          </a:bodyPr>
          <a:lstStyle/>
          <a:p>
            <a:pPr marL="0" indent="0">
              <a:buNone/>
            </a:pPr>
            <a:r>
              <a:rPr lang="id-ID" sz="2400" dirty="0" smtClean="0"/>
              <a:t>Kepuasan pelanggan dalam dunia telekomunikasi adalah poin penting yang harus diperhatikan oleh penyedia, demi tercapainya kepuasan pelanggan pihak penyedia atau disebut </a:t>
            </a:r>
            <a:r>
              <a:rPr lang="id-ID" sz="2400" i="1" dirty="0" smtClean="0"/>
              <a:t>provider</a:t>
            </a:r>
            <a:r>
              <a:rPr lang="id-ID" sz="2400" dirty="0" smtClean="0"/>
              <a:t> dituntut untuk selalu memberikan kualitas jaringan yang memenuhi standarisasi level kuat </a:t>
            </a:r>
            <a:r>
              <a:rPr lang="id-ID" sz="2400" dirty="0"/>
              <a:t>sinyal RSCP dan Ec/No di jaringan 3G, RSRP dan SINR di jaringan 4G. </a:t>
            </a:r>
            <a:r>
              <a:rPr lang="id-ID" sz="2400" dirty="0" smtClean="0"/>
              <a:t>Keluhan dari pelanggan kepada </a:t>
            </a:r>
            <a:r>
              <a:rPr lang="id-ID" sz="2400" i="1" dirty="0" smtClean="0"/>
              <a:t>provider</a:t>
            </a:r>
            <a:r>
              <a:rPr lang="id-ID" sz="2400" dirty="0" smtClean="0"/>
              <a:t> atas kualitas jaringan 3G </a:t>
            </a:r>
            <a:r>
              <a:rPr lang="id-ID" sz="2400" i="1" dirty="0" smtClean="0"/>
              <a:t>Universal Mobile Telecommunication System  </a:t>
            </a:r>
            <a:r>
              <a:rPr lang="id-ID" sz="2400" dirty="0" smtClean="0"/>
              <a:t>dan 4G </a:t>
            </a:r>
            <a:r>
              <a:rPr lang="id-ID" sz="2400" i="1" dirty="0" smtClean="0"/>
              <a:t>Long Term Evolution yang</a:t>
            </a:r>
            <a:r>
              <a:rPr lang="id-ID" sz="2400" dirty="0" smtClean="0"/>
              <a:t> diterima pelanggan didaerah area Bali Agung 3 Jl. Perdana Pontianak Selatan menjadi bahasan untuk penelitian ini. </a:t>
            </a:r>
            <a:endParaRPr lang="id-ID" sz="2400" dirty="0"/>
          </a:p>
        </p:txBody>
      </p:sp>
    </p:spTree>
    <p:extLst>
      <p:ext uri="{BB962C8B-B14F-4D97-AF65-F5344CB8AC3E}">
        <p14:creationId xmlns:p14="http://schemas.microsoft.com/office/powerpoint/2010/main" val="3141539401"/>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Saran</a:t>
            </a:r>
            <a:endParaRPr lang="id-ID" dirty="0"/>
          </a:p>
        </p:txBody>
      </p:sp>
      <p:sp>
        <p:nvSpPr>
          <p:cNvPr id="3" name="Content Placeholder 2"/>
          <p:cNvSpPr>
            <a:spLocks noGrp="1"/>
          </p:cNvSpPr>
          <p:nvPr>
            <p:ph idx="1"/>
          </p:nvPr>
        </p:nvSpPr>
        <p:spPr>
          <a:xfrm>
            <a:off x="677334" y="1270000"/>
            <a:ext cx="7826586" cy="1679891"/>
          </a:xfrm>
        </p:spPr>
        <p:txBody>
          <a:bodyPr/>
          <a:lstStyle/>
          <a:p>
            <a:pPr lvl="0"/>
            <a:r>
              <a:rPr lang="id-ID" dirty="0"/>
              <a:t>Akan lebih baik jika penelitian selanjutnya dilakukan dengan ketersediaan wewenang dalam melakukan pengumpulan data, karena penelitian ini memiliki keterbatasan dalam pengumpulan data.</a:t>
            </a:r>
          </a:p>
          <a:p>
            <a:pPr lvl="0"/>
            <a:r>
              <a:rPr lang="id-ID" dirty="0"/>
              <a:t>Metode </a:t>
            </a:r>
            <a:r>
              <a:rPr lang="id-ID" i="1" dirty="0"/>
              <a:t>tilting </a:t>
            </a:r>
            <a:r>
              <a:rPr lang="id-ID" dirty="0"/>
              <a:t>dapat dikembangkan dengan area atau lokasi yang berbeda.</a:t>
            </a:r>
          </a:p>
          <a:p>
            <a:pPr marL="0" indent="0">
              <a:buNone/>
            </a:pPr>
            <a:endParaRPr lang="id-ID" dirty="0"/>
          </a:p>
        </p:txBody>
      </p:sp>
    </p:spTree>
    <p:extLst>
      <p:ext uri="{BB962C8B-B14F-4D97-AF65-F5344CB8AC3E}">
        <p14:creationId xmlns:p14="http://schemas.microsoft.com/office/powerpoint/2010/main" val="3602402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668740"/>
            <a:ext cx="8360391" cy="4995081"/>
          </a:xfrm>
        </p:spPr>
        <p:txBody>
          <a:bodyPr>
            <a:noAutofit/>
          </a:bodyPr>
          <a:lstStyle/>
          <a:p>
            <a:pPr algn="just"/>
            <a:r>
              <a:rPr lang="id-ID" sz="1800" dirty="0" smtClean="0">
                <a:solidFill>
                  <a:schemeClr val="tx1"/>
                </a:solidFill>
              </a:rPr>
              <a:t>Sandy Kusuma. 2011. Optimasi BTS Menggunakan Antena Sektoral. Universitas 	Kristen Maranatha.</a:t>
            </a:r>
            <a:r>
              <a:rPr lang="id-ID" sz="1800" dirty="0" smtClean="0">
                <a:solidFill>
                  <a:schemeClr val="tx1"/>
                </a:solidFill>
                <a:effectLst/>
              </a:rPr>
              <a:t/>
            </a:r>
            <a:br>
              <a:rPr lang="id-ID" sz="1800" dirty="0" smtClean="0">
                <a:solidFill>
                  <a:schemeClr val="tx1"/>
                </a:solidFill>
                <a:effectLst/>
              </a:rPr>
            </a:br>
            <a:r>
              <a:rPr lang="id-ID" sz="1800" dirty="0" smtClean="0">
                <a:solidFill>
                  <a:schemeClr val="tx1"/>
                </a:solidFill>
              </a:rPr>
              <a:t> </a:t>
            </a:r>
            <a:br>
              <a:rPr lang="id-ID" sz="1800" dirty="0" smtClean="0">
                <a:solidFill>
                  <a:schemeClr val="tx1"/>
                </a:solidFill>
              </a:rPr>
            </a:br>
            <a:r>
              <a:rPr lang="id-ID" sz="1800" dirty="0" smtClean="0">
                <a:solidFill>
                  <a:schemeClr val="tx1"/>
                </a:solidFill>
              </a:rPr>
              <a:t>Fitri Imansyah. 2011. Bahan Materi Kuliah Teknologi GSM dan </a:t>
            </a:r>
            <a:r>
              <a:rPr lang="id-ID" sz="1800" i="1" dirty="0" smtClean="0">
                <a:solidFill>
                  <a:schemeClr val="tx1"/>
                </a:solidFill>
              </a:rPr>
              <a:t>Sistem 	Komunikasi Bergerak</a:t>
            </a:r>
            <a:r>
              <a:rPr lang="id-ID" sz="1800" dirty="0" smtClean="0">
                <a:solidFill>
                  <a:schemeClr val="tx1"/>
                </a:solidFill>
              </a:rPr>
              <a:t> </a:t>
            </a:r>
            <a:r>
              <a:rPr lang="id-ID" sz="1800" i="1" dirty="0" smtClean="0">
                <a:solidFill>
                  <a:schemeClr val="tx1"/>
                </a:solidFill>
              </a:rPr>
              <a:t>Seluler. </a:t>
            </a:r>
            <a:r>
              <a:rPr lang="id-ID" sz="1800" dirty="0" smtClean="0">
                <a:solidFill>
                  <a:schemeClr val="tx1"/>
                </a:solidFill>
              </a:rPr>
              <a:t>Jurusan 	Teknik Elektro Fakultas Teknik 	Universitas Tanjung Pura Pontianak.</a:t>
            </a:r>
            <a:r>
              <a:rPr lang="id-ID" sz="1800" dirty="0" smtClean="0">
                <a:solidFill>
                  <a:schemeClr val="tx1"/>
                </a:solidFill>
                <a:effectLst/>
              </a:rPr>
              <a:t/>
            </a:r>
            <a:br>
              <a:rPr lang="id-ID" sz="1800" dirty="0" smtClean="0">
                <a:solidFill>
                  <a:schemeClr val="tx1"/>
                </a:solidFill>
                <a:effectLst/>
              </a:rPr>
            </a:br>
            <a:r>
              <a:rPr lang="id-ID" sz="1800" dirty="0" smtClean="0">
                <a:solidFill>
                  <a:schemeClr val="tx1"/>
                </a:solidFill>
              </a:rPr>
              <a:t> </a:t>
            </a:r>
            <a:r>
              <a:rPr lang="id-ID" sz="1800" dirty="0" smtClean="0">
                <a:solidFill>
                  <a:schemeClr val="tx1"/>
                </a:solidFill>
                <a:effectLst/>
              </a:rPr>
              <a:t/>
            </a:r>
            <a:br>
              <a:rPr lang="id-ID" sz="1800" dirty="0" smtClean="0">
                <a:solidFill>
                  <a:schemeClr val="tx1"/>
                </a:solidFill>
                <a:effectLst/>
              </a:rPr>
            </a:br>
            <a:r>
              <a:rPr lang="id-ID" sz="1800" dirty="0" smtClean="0">
                <a:solidFill>
                  <a:schemeClr val="tx1"/>
                </a:solidFill>
              </a:rPr>
              <a:t>https://www.scribd.com/doc/201688943/Kondisi-Existing-Dan-Analisis-	Received-Signal-Level-RSL-Pada-Base-	Station-Transceiver-BTS-Di-Noja-	Saraswati-Denpasar  Diakses 25 Oktober 2016</a:t>
            </a:r>
            <a:r>
              <a:rPr lang="id-ID" sz="1800" dirty="0" smtClean="0">
                <a:solidFill>
                  <a:schemeClr val="tx1"/>
                </a:solidFill>
                <a:effectLst/>
              </a:rPr>
              <a:t/>
            </a:r>
            <a:br>
              <a:rPr lang="id-ID" sz="1800" dirty="0" smtClean="0">
                <a:solidFill>
                  <a:schemeClr val="tx1"/>
                </a:solidFill>
                <a:effectLst/>
              </a:rPr>
            </a:br>
            <a:r>
              <a:rPr lang="id-ID" sz="1800" dirty="0" smtClean="0">
                <a:solidFill>
                  <a:schemeClr val="tx1"/>
                </a:solidFill>
              </a:rPr>
              <a:t> </a:t>
            </a:r>
            <a:r>
              <a:rPr lang="id-ID" sz="1800" dirty="0" smtClean="0">
                <a:solidFill>
                  <a:schemeClr val="tx1"/>
                </a:solidFill>
                <a:effectLst/>
              </a:rPr>
              <a:t/>
            </a:r>
            <a:br>
              <a:rPr lang="id-ID" sz="1800" dirty="0" smtClean="0">
                <a:solidFill>
                  <a:schemeClr val="tx1"/>
                </a:solidFill>
                <a:effectLst/>
              </a:rPr>
            </a:br>
            <a:r>
              <a:rPr lang="en-US" sz="1800" dirty="0" smtClean="0">
                <a:solidFill>
                  <a:schemeClr val="tx1"/>
                </a:solidFill>
              </a:rPr>
              <a:t>http://jakwircetem.wordpress.com</a:t>
            </a:r>
            <a:r>
              <a:rPr lang="id-ID" sz="1800" dirty="0" smtClean="0">
                <a:solidFill>
                  <a:schemeClr val="tx1"/>
                </a:solidFill>
              </a:rPr>
              <a:t>. </a:t>
            </a:r>
            <a:r>
              <a:rPr lang="en-US" sz="1800" dirty="0" err="1" smtClean="0">
                <a:solidFill>
                  <a:schemeClr val="tx1"/>
                </a:solidFill>
              </a:rPr>
              <a:t>belajar</a:t>
            </a:r>
            <a:r>
              <a:rPr lang="en-US" sz="1800" dirty="0" smtClean="0">
                <a:solidFill>
                  <a:schemeClr val="tx1"/>
                </a:solidFill>
              </a:rPr>
              <a:t>-drive-test-</a:t>
            </a:r>
            <a:r>
              <a:rPr lang="en-US" sz="1800" dirty="0" err="1" smtClean="0">
                <a:solidFill>
                  <a:schemeClr val="tx1"/>
                </a:solidFill>
              </a:rPr>
              <a:t>lagi</a:t>
            </a:r>
            <a:r>
              <a:rPr lang="id-ID" sz="1800" i="1" dirty="0" smtClean="0">
                <a:solidFill>
                  <a:schemeClr val="tx1"/>
                </a:solidFill>
              </a:rPr>
              <a:t>.</a:t>
            </a:r>
            <a:r>
              <a:rPr lang="id-ID" sz="1800" dirty="0" smtClean="0">
                <a:solidFill>
                  <a:schemeClr val="tx1"/>
                </a:solidFill>
              </a:rPr>
              <a:t> Di akses pada 	tanggal 11 November 2016, 19.37.22</a:t>
            </a:r>
            <a:r>
              <a:rPr lang="id-ID" sz="1800" dirty="0" smtClean="0">
                <a:solidFill>
                  <a:schemeClr val="tx1"/>
                </a:solidFill>
                <a:effectLst/>
              </a:rPr>
              <a:t/>
            </a:r>
            <a:br>
              <a:rPr lang="id-ID" sz="1800" dirty="0" smtClean="0">
                <a:solidFill>
                  <a:schemeClr val="tx1"/>
                </a:solidFill>
                <a:effectLst/>
              </a:rPr>
            </a:br>
            <a:r>
              <a:rPr lang="id-ID" sz="1800" i="1" dirty="0" smtClean="0">
                <a:solidFill>
                  <a:schemeClr val="tx1"/>
                </a:solidFill>
              </a:rPr>
              <a:t> </a:t>
            </a:r>
            <a:r>
              <a:rPr lang="id-ID" sz="1800" dirty="0" smtClean="0">
                <a:solidFill>
                  <a:schemeClr val="tx1"/>
                </a:solidFill>
                <a:effectLst/>
              </a:rPr>
              <a:t/>
            </a:r>
            <a:br>
              <a:rPr lang="id-ID" sz="1800" dirty="0" smtClean="0">
                <a:solidFill>
                  <a:schemeClr val="tx1"/>
                </a:solidFill>
                <a:effectLst/>
              </a:rPr>
            </a:br>
            <a:r>
              <a:rPr lang="id-ID" sz="1800" dirty="0" smtClean="0">
                <a:solidFill>
                  <a:schemeClr val="tx1"/>
                </a:solidFill>
              </a:rPr>
              <a:t>http://teknologi-4g-lte.blogspot.co.id/2015/05/lte-rf-measurement.html Di 	akses pada tanggal 17 November 	2016, 10.16.56</a:t>
            </a:r>
            <a:endParaRPr lang="id-ID" sz="1800" dirty="0">
              <a:solidFill>
                <a:schemeClr val="tx1"/>
              </a:solidFill>
            </a:endParaRPr>
          </a:p>
        </p:txBody>
      </p:sp>
    </p:spTree>
    <p:extLst>
      <p:ext uri="{BB962C8B-B14F-4D97-AF65-F5344CB8AC3E}">
        <p14:creationId xmlns:p14="http://schemas.microsoft.com/office/powerpoint/2010/main" val="4031049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1" y="-2666999"/>
            <a:ext cx="6857998" cy="12191999"/>
          </a:xfrm>
          <a:prstGeom prst="rect">
            <a:avLst/>
          </a:prstGeom>
          <a:noFill/>
          <a:ln>
            <a:noFill/>
          </a:ln>
        </p:spPr>
      </p:pic>
      <p:sp>
        <p:nvSpPr>
          <p:cNvPr id="4" name="Title 3"/>
          <p:cNvSpPr>
            <a:spLocks noGrp="1"/>
          </p:cNvSpPr>
          <p:nvPr>
            <p:ph type="title"/>
          </p:nvPr>
        </p:nvSpPr>
        <p:spPr>
          <a:xfrm>
            <a:off x="818865" y="4036375"/>
            <a:ext cx="10322257" cy="658456"/>
          </a:xfrm>
        </p:spPr>
        <p:txBody>
          <a:bodyPr>
            <a:noAutofit/>
          </a:bodyPr>
          <a:lstStyle/>
          <a:p>
            <a:r>
              <a:rPr lang="id-ID" sz="4000" b="1" dirty="0" smtClean="0">
                <a:solidFill>
                  <a:schemeClr val="bg1"/>
                </a:solidFill>
                <a:latin typeface="Broadway" panose="04040905080B02020502" pitchFamily="82" charset="0"/>
              </a:rPr>
              <a:t>Sekian dan Terima Kasih</a:t>
            </a:r>
            <a:endParaRPr lang="id-ID" sz="4000" b="1" dirty="0">
              <a:solidFill>
                <a:schemeClr val="bg1"/>
              </a:solidFill>
              <a:latin typeface="Broadway" panose="04040905080B02020502" pitchFamily="82" charset="0"/>
            </a:endParaRPr>
          </a:p>
        </p:txBody>
      </p:sp>
    </p:spTree>
    <p:extLst>
      <p:ext uri="{BB962C8B-B14F-4D97-AF65-F5344CB8AC3E}">
        <p14:creationId xmlns:p14="http://schemas.microsoft.com/office/powerpoint/2010/main" val="1332753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982" y="1275948"/>
            <a:ext cx="8596668" cy="1320800"/>
          </a:xfrm>
        </p:spPr>
        <p:txBody>
          <a:bodyPr/>
          <a:lstStyle/>
          <a:p>
            <a:r>
              <a:rPr lang="id-ID" dirty="0" smtClean="0"/>
              <a:t>RUMUSAN MASALAH</a:t>
            </a:r>
            <a:endParaRPr lang="id-ID" dirty="0"/>
          </a:p>
        </p:txBody>
      </p:sp>
      <p:sp>
        <p:nvSpPr>
          <p:cNvPr id="3" name="Content Placeholder 2"/>
          <p:cNvSpPr>
            <a:spLocks noGrp="1"/>
          </p:cNvSpPr>
          <p:nvPr>
            <p:ph idx="1"/>
          </p:nvPr>
        </p:nvSpPr>
        <p:spPr>
          <a:xfrm>
            <a:off x="1600690" y="2050837"/>
            <a:ext cx="6777252" cy="1436190"/>
          </a:xfrm>
        </p:spPr>
        <p:txBody>
          <a:bodyPr>
            <a:normAutofit/>
          </a:bodyPr>
          <a:lstStyle/>
          <a:p>
            <a:pPr marL="0" indent="0">
              <a:buNone/>
            </a:pPr>
            <a:r>
              <a:rPr lang="id-ID" sz="2400" dirty="0" smtClean="0"/>
              <a:t>Bagaimana menentukan perubahan </a:t>
            </a:r>
            <a:r>
              <a:rPr lang="id-ID" sz="2400" i="1" dirty="0" smtClean="0"/>
              <a:t>physical tunning antenna sectoral</a:t>
            </a:r>
            <a:r>
              <a:rPr lang="id-ID" sz="2400" dirty="0" smtClean="0"/>
              <a:t> untuk memaksimalkan layanan jaringan GSM?</a:t>
            </a:r>
            <a:endParaRPr lang="id-ID" sz="2400" dirty="0"/>
          </a:p>
        </p:txBody>
      </p:sp>
    </p:spTree>
    <p:extLst>
      <p:ext uri="{BB962C8B-B14F-4D97-AF65-F5344CB8AC3E}">
        <p14:creationId xmlns:p14="http://schemas.microsoft.com/office/powerpoint/2010/main" val="22026856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TUJUAN PENELITIAN	</a:t>
            </a:r>
            <a:endParaRPr lang="id-ID" dirty="0"/>
          </a:p>
        </p:txBody>
      </p:sp>
      <p:sp>
        <p:nvSpPr>
          <p:cNvPr id="3" name="Content Placeholder 2"/>
          <p:cNvSpPr>
            <a:spLocks noGrp="1"/>
          </p:cNvSpPr>
          <p:nvPr>
            <p:ph idx="1"/>
          </p:nvPr>
        </p:nvSpPr>
        <p:spPr>
          <a:xfrm>
            <a:off x="677334" y="1491848"/>
            <a:ext cx="8596668" cy="3880773"/>
          </a:xfrm>
        </p:spPr>
        <p:txBody>
          <a:bodyPr>
            <a:normAutofit/>
          </a:bodyPr>
          <a:lstStyle/>
          <a:p>
            <a:pPr marL="514350" indent="-514350">
              <a:buFont typeface="+mj-lt"/>
              <a:buAutoNum type="arabicPeriod"/>
            </a:pPr>
            <a:r>
              <a:rPr lang="id-ID" sz="2400" dirty="0" smtClean="0"/>
              <a:t>Mengetahui bagaimana menentukan perubahan </a:t>
            </a:r>
            <a:r>
              <a:rPr lang="id-ID" sz="2400" i="1" dirty="0" smtClean="0"/>
              <a:t>antenna sectoral</a:t>
            </a:r>
            <a:r>
              <a:rPr lang="id-ID" sz="2400" dirty="0" smtClean="0"/>
              <a:t> dengan melihat pada area cakupan.</a:t>
            </a:r>
          </a:p>
          <a:p>
            <a:pPr marL="514350" indent="-514350">
              <a:buFont typeface="+mj-lt"/>
              <a:buAutoNum type="arabicPeriod"/>
            </a:pPr>
            <a:r>
              <a:rPr lang="id-ID" sz="2400" dirty="0" smtClean="0"/>
              <a:t>Untuk mengetahui daya pancar </a:t>
            </a:r>
            <a:r>
              <a:rPr lang="id-ID" sz="2400" i="1" dirty="0" smtClean="0"/>
              <a:t>antenna sectoral</a:t>
            </a:r>
            <a:r>
              <a:rPr lang="id-ID" sz="2400" dirty="0" smtClean="0"/>
              <a:t> pada perubahan sudut pancar </a:t>
            </a:r>
            <a:r>
              <a:rPr lang="id-ID" sz="2400" i="1" dirty="0" smtClean="0"/>
              <a:t>antenna.</a:t>
            </a:r>
          </a:p>
          <a:p>
            <a:pPr marL="514350" indent="-514350">
              <a:buFont typeface="+mj-lt"/>
              <a:buAutoNum type="arabicPeriod"/>
            </a:pPr>
            <a:r>
              <a:rPr lang="id-ID" sz="2400" dirty="0" smtClean="0"/>
              <a:t>Upaya peningkatan performansi layanan dari </a:t>
            </a:r>
            <a:r>
              <a:rPr lang="id-ID" sz="2400" i="1" dirty="0" smtClean="0"/>
              <a:t>antenna sectoral</a:t>
            </a:r>
            <a:r>
              <a:rPr lang="id-ID" sz="2400" dirty="0" smtClean="0"/>
              <a:t> dalam jaringan </a:t>
            </a:r>
            <a:r>
              <a:rPr lang="id-ID" sz="2400" i="1" dirty="0" smtClean="0"/>
              <a:t>exsisting</a:t>
            </a:r>
            <a:r>
              <a:rPr lang="id-ID" sz="2400" dirty="0" smtClean="0"/>
              <a:t> suatu BTS.</a:t>
            </a:r>
          </a:p>
          <a:p>
            <a:pPr marL="514350" indent="-514350">
              <a:buFont typeface="+mj-lt"/>
              <a:buAutoNum type="arabicPeriod"/>
            </a:pPr>
            <a:r>
              <a:rPr lang="id-ID" sz="2400" dirty="0" smtClean="0"/>
              <a:t>Untuk memaparkan perbandingan </a:t>
            </a:r>
            <a:r>
              <a:rPr lang="id-ID" sz="2400" i="1" dirty="0" smtClean="0"/>
              <a:t>antenna sectoral</a:t>
            </a:r>
            <a:r>
              <a:rPr lang="id-ID" sz="2400" dirty="0" smtClean="0"/>
              <a:t> sebelum dilakukan perubahan dan setelah dilakukan perubahan.</a:t>
            </a:r>
            <a:endParaRPr lang="id-ID" sz="2400" dirty="0"/>
          </a:p>
        </p:txBody>
      </p:sp>
    </p:spTree>
    <p:extLst>
      <p:ext uri="{BB962C8B-B14F-4D97-AF65-F5344CB8AC3E}">
        <p14:creationId xmlns:p14="http://schemas.microsoft.com/office/powerpoint/2010/main" val="4092385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720152" cy="1436379"/>
          </a:xfrm>
        </p:spPr>
        <p:txBody>
          <a:bodyPr/>
          <a:lstStyle/>
          <a:p>
            <a:r>
              <a:rPr lang="id-ID" dirty="0" smtClean="0"/>
              <a:t>DIAGRAM ALIR PENELITIAN</a:t>
            </a:r>
            <a:endParaRPr lang="id-ID" dirty="0"/>
          </a:p>
        </p:txBody>
      </p:sp>
      <p:pic>
        <p:nvPicPr>
          <p:cNvPr id="3" name="Picture 2"/>
          <p:cNvPicPr>
            <a:picLocks noChangeAspect="1"/>
          </p:cNvPicPr>
          <p:nvPr/>
        </p:nvPicPr>
        <p:blipFill>
          <a:blip r:embed="rId2"/>
          <a:stretch>
            <a:fillRect/>
          </a:stretch>
        </p:blipFill>
        <p:spPr>
          <a:xfrm>
            <a:off x="5362242" y="365125"/>
            <a:ext cx="3809050" cy="6002437"/>
          </a:xfrm>
          <a:prstGeom prst="rect">
            <a:avLst/>
          </a:prstGeom>
        </p:spPr>
      </p:pic>
    </p:spTree>
    <p:extLst>
      <p:ext uri="{BB962C8B-B14F-4D97-AF65-F5344CB8AC3E}">
        <p14:creationId xmlns:p14="http://schemas.microsoft.com/office/powerpoint/2010/main" val="458980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5060526" cy="716280"/>
          </a:xfrm>
        </p:spPr>
        <p:txBody>
          <a:bodyPr/>
          <a:lstStyle/>
          <a:p>
            <a:r>
              <a:rPr lang="id-ID" dirty="0" smtClean="0"/>
              <a:t>Data BTS TB_Purnama2</a:t>
            </a:r>
            <a:endParaRPr lang="id-ID" dirty="0"/>
          </a:p>
        </p:txBody>
      </p:sp>
      <p:graphicFrame>
        <p:nvGraphicFramePr>
          <p:cNvPr id="4" name="Object 3"/>
          <p:cNvGraphicFramePr>
            <a:graphicFrameLocks noChangeAspect="1"/>
          </p:cNvGraphicFramePr>
          <p:nvPr>
            <p:extLst>
              <p:ext uri="{D42A27DB-BD31-4B8C-83A1-F6EECF244321}">
                <p14:modId xmlns:p14="http://schemas.microsoft.com/office/powerpoint/2010/main" val="2924351906"/>
              </p:ext>
            </p:extLst>
          </p:nvPr>
        </p:nvGraphicFramePr>
        <p:xfrm>
          <a:off x="1002973" y="2405697"/>
          <a:ext cx="7873132" cy="2554923"/>
        </p:xfrm>
        <a:graphic>
          <a:graphicData uri="http://schemas.openxmlformats.org/presentationml/2006/ole">
            <mc:AlternateContent xmlns:mc="http://schemas.openxmlformats.org/markup-compatibility/2006">
              <mc:Choice xmlns:v="urn:schemas-microsoft-com:vml" Requires="v">
                <p:oleObj spid="_x0000_s1032" name="Document" r:id="rId4" imgW="5038744" imgH="1634483" progId="Word.Document.12">
                  <p:embed/>
                </p:oleObj>
              </mc:Choice>
              <mc:Fallback>
                <p:oleObj name="Document" r:id="rId4" imgW="5038744" imgH="1634483" progId="Word.Document.12">
                  <p:embed/>
                  <p:pic>
                    <p:nvPicPr>
                      <p:cNvPr id="0" name=""/>
                      <p:cNvPicPr/>
                      <p:nvPr/>
                    </p:nvPicPr>
                    <p:blipFill>
                      <a:blip r:embed="rId5"/>
                      <a:stretch>
                        <a:fillRect/>
                      </a:stretch>
                    </p:blipFill>
                    <p:spPr>
                      <a:xfrm>
                        <a:off x="1002973" y="2405697"/>
                        <a:ext cx="7873132" cy="2554923"/>
                      </a:xfrm>
                      <a:prstGeom prst="rect">
                        <a:avLst/>
                      </a:prstGeom>
                    </p:spPr>
                  </p:pic>
                </p:oleObj>
              </mc:Fallback>
            </mc:AlternateContent>
          </a:graphicData>
        </a:graphic>
      </p:graphicFrame>
      <p:sp>
        <p:nvSpPr>
          <p:cNvPr id="5" name="Title 1"/>
          <p:cNvSpPr txBox="1">
            <a:spLocks/>
          </p:cNvSpPr>
          <p:nvPr/>
        </p:nvSpPr>
        <p:spPr>
          <a:xfrm>
            <a:off x="677334" y="1325880"/>
            <a:ext cx="5654886" cy="6194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sz="2800" dirty="0" smtClean="0"/>
              <a:t>Kondisi Sebelum Perubahan</a:t>
            </a:r>
            <a:endParaRPr lang="id-ID" sz="2800" dirty="0"/>
          </a:p>
        </p:txBody>
      </p:sp>
    </p:spTree>
    <p:extLst>
      <p:ext uri="{BB962C8B-B14F-4D97-AF65-F5344CB8AC3E}">
        <p14:creationId xmlns:p14="http://schemas.microsoft.com/office/powerpoint/2010/main" val="182157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
          <p:cNvPicPr/>
          <p:nvPr/>
        </p:nvPicPr>
        <p:blipFill>
          <a:blip r:embed="rId2"/>
          <a:stretch>
            <a:fillRect/>
          </a:stretch>
        </p:blipFill>
        <p:spPr bwMode="auto">
          <a:xfrm>
            <a:off x="344170" y="320359"/>
            <a:ext cx="3404870" cy="2285682"/>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427537" y="320358"/>
            <a:ext cx="3299143" cy="2285683"/>
          </a:xfrm>
          <a:prstGeom prst="rect">
            <a:avLst/>
          </a:prstGeom>
          <a:noFill/>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42337" y="320358"/>
            <a:ext cx="3263266" cy="2285683"/>
          </a:xfrm>
          <a:prstGeom prst="rect">
            <a:avLst/>
          </a:prstGeom>
          <a:noFill/>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344171" y="2854325"/>
            <a:ext cx="3404870" cy="1835150"/>
          </a:xfrm>
          <a:prstGeom prst="rect">
            <a:avLst/>
          </a:prstGeom>
          <a:noFill/>
        </p:spPr>
      </p:pic>
      <p:pic>
        <p:nvPicPr>
          <p:cNvPr id="8" name="Picture 7"/>
          <p:cNvPicPr/>
          <p:nvPr/>
        </p:nvPicPr>
        <p:blipFill>
          <a:blip r:embed="rId6">
            <a:extLst>
              <a:ext uri="{28A0092B-C50C-407E-A947-70E740481C1C}">
                <a14:useLocalDpi xmlns:a14="http://schemas.microsoft.com/office/drawing/2010/main" val="0"/>
              </a:ext>
            </a:extLst>
          </a:blip>
          <a:srcRect/>
          <a:stretch>
            <a:fillRect/>
          </a:stretch>
        </p:blipFill>
        <p:spPr bwMode="auto">
          <a:xfrm>
            <a:off x="4427537" y="2903220"/>
            <a:ext cx="3299143" cy="1786255"/>
          </a:xfrm>
          <a:prstGeom prst="rect">
            <a:avLst/>
          </a:prstGeom>
          <a:noFill/>
        </p:spPr>
      </p:pic>
      <p:pic>
        <p:nvPicPr>
          <p:cNvPr id="9" name="Picture 8"/>
          <p:cNvPicPr/>
          <p:nvPr/>
        </p:nvPicPr>
        <p:blipFill>
          <a:blip r:embed="rId7">
            <a:extLst>
              <a:ext uri="{28A0092B-C50C-407E-A947-70E740481C1C}">
                <a14:useLocalDpi xmlns:a14="http://schemas.microsoft.com/office/drawing/2010/main" val="0"/>
              </a:ext>
            </a:extLst>
          </a:blip>
          <a:srcRect/>
          <a:stretch>
            <a:fillRect/>
          </a:stretch>
        </p:blipFill>
        <p:spPr bwMode="auto">
          <a:xfrm>
            <a:off x="8405175" y="2854325"/>
            <a:ext cx="3400427" cy="1762125"/>
          </a:xfrm>
          <a:prstGeom prst="rect">
            <a:avLst/>
          </a:prstGeom>
          <a:noFill/>
        </p:spPr>
      </p:pic>
      <p:pic>
        <p:nvPicPr>
          <p:cNvPr id="10" name="Picture 9"/>
          <p:cNvPicPr/>
          <p:nvPr/>
        </p:nvPicPr>
        <p:blipFill>
          <a:blip r:embed="rId8">
            <a:extLst>
              <a:ext uri="{28A0092B-C50C-407E-A947-70E740481C1C}">
                <a14:useLocalDpi xmlns:a14="http://schemas.microsoft.com/office/drawing/2010/main" val="0"/>
              </a:ext>
            </a:extLst>
          </a:blip>
          <a:srcRect/>
          <a:stretch>
            <a:fillRect/>
          </a:stretch>
        </p:blipFill>
        <p:spPr bwMode="auto">
          <a:xfrm>
            <a:off x="344171" y="4888865"/>
            <a:ext cx="3404870" cy="1694815"/>
          </a:xfrm>
          <a:prstGeom prst="rect">
            <a:avLst/>
          </a:prstGeom>
          <a:noFill/>
        </p:spPr>
      </p:pic>
      <p:pic>
        <p:nvPicPr>
          <p:cNvPr id="11" name="Picture 10"/>
          <p:cNvPicPr/>
          <p:nvPr/>
        </p:nvPicPr>
        <p:blipFill>
          <a:blip r:embed="rId9">
            <a:extLst>
              <a:ext uri="{28A0092B-C50C-407E-A947-70E740481C1C}">
                <a14:useLocalDpi xmlns:a14="http://schemas.microsoft.com/office/drawing/2010/main" val="0"/>
              </a:ext>
            </a:extLst>
          </a:blip>
          <a:srcRect/>
          <a:stretch>
            <a:fillRect/>
          </a:stretch>
        </p:blipFill>
        <p:spPr bwMode="auto">
          <a:xfrm>
            <a:off x="4427536" y="4864735"/>
            <a:ext cx="3299143" cy="1558926"/>
          </a:xfrm>
          <a:prstGeom prst="rect">
            <a:avLst/>
          </a:prstGeom>
          <a:noFill/>
        </p:spPr>
      </p:pic>
      <p:pic>
        <p:nvPicPr>
          <p:cNvPr id="12" name="Picture 11"/>
          <p:cNvPicPr/>
          <p:nvPr/>
        </p:nvPicPr>
        <p:blipFill>
          <a:blip r:embed="rId10">
            <a:extLst>
              <a:ext uri="{28A0092B-C50C-407E-A947-70E740481C1C}">
                <a14:useLocalDpi xmlns:a14="http://schemas.microsoft.com/office/drawing/2010/main" val="0"/>
              </a:ext>
            </a:extLst>
          </a:blip>
          <a:srcRect/>
          <a:stretch>
            <a:fillRect/>
          </a:stretch>
        </p:blipFill>
        <p:spPr bwMode="auto">
          <a:xfrm>
            <a:off x="8405174" y="4745672"/>
            <a:ext cx="3400428" cy="1838008"/>
          </a:xfrm>
          <a:prstGeom prst="rect">
            <a:avLst/>
          </a:prstGeom>
          <a:noFill/>
        </p:spPr>
      </p:pic>
    </p:spTree>
    <p:extLst>
      <p:ext uri="{BB962C8B-B14F-4D97-AF65-F5344CB8AC3E}">
        <p14:creationId xmlns:p14="http://schemas.microsoft.com/office/powerpoint/2010/main" val="149975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5700606" cy="670560"/>
          </a:xfrm>
        </p:spPr>
        <p:txBody>
          <a:bodyPr/>
          <a:lstStyle/>
          <a:p>
            <a:r>
              <a:rPr lang="id-ID" dirty="0" smtClean="0"/>
              <a:t>Kondisi Setelah Perubahan</a:t>
            </a:r>
            <a:endParaRPr lang="id-ID" dirty="0"/>
          </a:p>
        </p:txBody>
      </p:sp>
      <p:graphicFrame>
        <p:nvGraphicFramePr>
          <p:cNvPr id="4" name="Table 3"/>
          <p:cNvGraphicFramePr>
            <a:graphicFrameLocks noGrp="1"/>
          </p:cNvGraphicFramePr>
          <p:nvPr>
            <p:extLst>
              <p:ext uri="{D42A27DB-BD31-4B8C-83A1-F6EECF244321}">
                <p14:modId xmlns:p14="http://schemas.microsoft.com/office/powerpoint/2010/main" val="113640016"/>
              </p:ext>
            </p:extLst>
          </p:nvPr>
        </p:nvGraphicFramePr>
        <p:xfrm>
          <a:off x="677334" y="1548225"/>
          <a:ext cx="9129606" cy="2818034"/>
        </p:xfrm>
        <a:graphic>
          <a:graphicData uri="http://schemas.openxmlformats.org/drawingml/2006/table">
            <a:tbl>
              <a:tblPr firstRow="1" firstCol="1" bandRow="1">
                <a:tableStyleId>{5C22544A-7EE6-4342-B048-85BDC9FD1C3A}</a:tableStyleId>
              </a:tblPr>
              <a:tblGrid>
                <a:gridCol w="1764823"/>
                <a:gridCol w="1766039"/>
                <a:gridCol w="1801335"/>
                <a:gridCol w="1927915"/>
                <a:gridCol w="1869494"/>
              </a:tblGrid>
              <a:tr h="1173356">
                <a:tc>
                  <a:txBody>
                    <a:bodyPr/>
                    <a:lstStyle/>
                    <a:p>
                      <a:pPr marL="457200" algn="ctr">
                        <a:lnSpc>
                          <a:spcPct val="150000"/>
                        </a:lnSpc>
                        <a:spcAft>
                          <a:spcPts val="0"/>
                        </a:spcAft>
                      </a:pPr>
                      <a:r>
                        <a:rPr lang="id-ID" sz="1800" dirty="0">
                          <a:effectLst/>
                        </a:rPr>
                        <a:t>Antena</a:t>
                      </a:r>
                      <a:endParaRPr lang="id-ID"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id-ID" sz="1800">
                          <a:effectLst/>
                        </a:rPr>
                        <a:t>Tinggi Antena</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dirty="0">
                          <a:effectLst/>
                        </a:rPr>
                        <a:t>Azimuth</a:t>
                      </a:r>
                      <a:endParaRPr lang="id-ID"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id-ID" sz="1800">
                          <a:effectLst/>
                        </a:rPr>
                        <a:t>Electrical Tilt (DCS/UMTS)</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id-ID" sz="1800">
                          <a:effectLst/>
                        </a:rPr>
                        <a:t>Mechanical Tilt</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8226">
                <a:tc>
                  <a:txBody>
                    <a:bodyPr/>
                    <a:lstStyle/>
                    <a:p>
                      <a:pPr marL="457200" algn="ctr">
                        <a:lnSpc>
                          <a:spcPct val="150000"/>
                        </a:lnSpc>
                        <a:spcAft>
                          <a:spcPts val="0"/>
                        </a:spcAft>
                      </a:pPr>
                      <a:r>
                        <a:rPr lang="id-ID" sz="1800">
                          <a:effectLst/>
                        </a:rPr>
                        <a:t>Sektor 1</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39 m</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0</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6</a:t>
                      </a:r>
                      <a:r>
                        <a:rPr lang="id-ID" sz="1800" baseline="30000">
                          <a:effectLst/>
                        </a:rPr>
                        <a:t>o</a:t>
                      </a:r>
                      <a:r>
                        <a:rPr lang="id-ID" sz="1800">
                          <a:effectLst/>
                        </a:rPr>
                        <a:t> / 4</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4</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8226">
                <a:tc>
                  <a:txBody>
                    <a:bodyPr/>
                    <a:lstStyle/>
                    <a:p>
                      <a:pPr marL="457200" algn="ctr">
                        <a:lnSpc>
                          <a:spcPct val="150000"/>
                        </a:lnSpc>
                        <a:spcAft>
                          <a:spcPts val="0"/>
                        </a:spcAft>
                      </a:pPr>
                      <a:r>
                        <a:rPr lang="id-ID" sz="1800">
                          <a:effectLst/>
                        </a:rPr>
                        <a:t>Sektor 2</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39 m</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130</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4</a:t>
                      </a:r>
                      <a:r>
                        <a:rPr lang="id-ID" sz="1800" baseline="30000">
                          <a:effectLst/>
                        </a:rPr>
                        <a:t>o</a:t>
                      </a:r>
                      <a:r>
                        <a:rPr lang="id-ID" sz="1800">
                          <a:effectLst/>
                        </a:rPr>
                        <a:t> / 4</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2</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8226">
                <a:tc>
                  <a:txBody>
                    <a:bodyPr/>
                    <a:lstStyle/>
                    <a:p>
                      <a:pPr marL="457200" algn="ctr">
                        <a:lnSpc>
                          <a:spcPct val="150000"/>
                        </a:lnSpc>
                        <a:spcAft>
                          <a:spcPts val="0"/>
                        </a:spcAft>
                      </a:pPr>
                      <a:r>
                        <a:rPr lang="id-ID" sz="1800">
                          <a:effectLst/>
                        </a:rPr>
                        <a:t>Sektor 3</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39 m</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280</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a:effectLst/>
                        </a:rPr>
                        <a:t>4</a:t>
                      </a:r>
                      <a:r>
                        <a:rPr lang="id-ID" sz="1800" baseline="30000">
                          <a:effectLst/>
                        </a:rPr>
                        <a:t>o</a:t>
                      </a:r>
                      <a:r>
                        <a:rPr lang="id-ID" sz="1800">
                          <a:effectLst/>
                        </a:rPr>
                        <a:t> / 4</a:t>
                      </a:r>
                      <a:r>
                        <a:rPr lang="id-ID" sz="1800" baseline="30000">
                          <a:effectLst/>
                        </a:rPr>
                        <a:t>o</a:t>
                      </a:r>
                      <a:endParaRPr lang="id-ID"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id-ID" sz="1800" dirty="0">
                          <a:effectLst/>
                        </a:rPr>
                        <a:t>0</a:t>
                      </a:r>
                      <a:r>
                        <a:rPr lang="id-ID" sz="1800" baseline="30000" dirty="0">
                          <a:effectLst/>
                        </a:rPr>
                        <a:t>o</a:t>
                      </a:r>
                      <a:endParaRPr lang="id-ID"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191378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58106" cy="2019300"/>
          </a:xfrm>
        </p:spPr>
        <p:txBody>
          <a:bodyPr>
            <a:normAutofit fontScale="90000"/>
          </a:bodyPr>
          <a:lstStyle/>
          <a:p>
            <a:r>
              <a:rPr lang="id-ID" sz="2800" dirty="0"/>
              <a:t>perubahan </a:t>
            </a:r>
            <a:r>
              <a:rPr lang="id-ID" sz="2800" i="1" dirty="0"/>
              <a:t>tunning </a:t>
            </a:r>
            <a:r>
              <a:rPr lang="id-ID" sz="2800" dirty="0"/>
              <a:t>dilakukan pada antena sektor 3 dengan menggunakan parameter </a:t>
            </a:r>
            <a:r>
              <a:rPr lang="id-ID" sz="2800" i="1" dirty="0"/>
              <a:t>tilt</a:t>
            </a:r>
            <a:r>
              <a:rPr lang="id-ID" sz="2800" dirty="0"/>
              <a:t> </a:t>
            </a:r>
            <a:r>
              <a:rPr lang="id-ID" sz="2800" i="1" dirty="0"/>
              <a:t>Azimuth</a:t>
            </a:r>
            <a:r>
              <a:rPr lang="id-ID" sz="2800" dirty="0"/>
              <a:t>, yang jika dilakukan akan merubah arah pancar antena sesuai yang diinginkan dengan satuan derajat. Maka dapat dilihat </a:t>
            </a:r>
            <a:r>
              <a:rPr lang="id-ID" sz="2800" i="1" dirty="0"/>
              <a:t>tunning </a:t>
            </a:r>
            <a:r>
              <a:rPr lang="id-ID" sz="2800" dirty="0"/>
              <a:t>antena sektor 3 dirubah ke 280</a:t>
            </a:r>
            <a:r>
              <a:rPr lang="id-ID" sz="2800" baseline="30000" dirty="0"/>
              <a:t>o</a:t>
            </a:r>
            <a:r>
              <a:rPr lang="id-ID" sz="2800" dirty="0"/>
              <a:t>. </a:t>
            </a:r>
            <a:br>
              <a:rPr lang="id-ID" sz="2800" dirty="0"/>
            </a:br>
            <a:endParaRPr lang="id-ID" sz="2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77334" y="2628900"/>
            <a:ext cx="4916805" cy="1866900"/>
          </a:xfrm>
          <a:prstGeom prst="rect">
            <a:avLst/>
          </a:prstGeom>
          <a:noFill/>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441787" y="4648200"/>
            <a:ext cx="5029200" cy="2047875"/>
          </a:xfrm>
          <a:prstGeom prst="rect">
            <a:avLst/>
          </a:prstGeom>
          <a:noFill/>
        </p:spPr>
      </p:pic>
      <p:sp>
        <p:nvSpPr>
          <p:cNvPr id="6" name="Title 1"/>
          <p:cNvSpPr txBox="1">
            <a:spLocks/>
          </p:cNvSpPr>
          <p:nvPr/>
        </p:nvSpPr>
        <p:spPr>
          <a:xfrm>
            <a:off x="5621655" y="3021330"/>
            <a:ext cx="1849332" cy="123444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sz="2800" dirty="0" smtClean="0"/>
              <a:t>Azimuth tilt</a:t>
            </a:r>
            <a:endParaRPr lang="id-ID" sz="2800" dirty="0"/>
          </a:p>
        </p:txBody>
      </p:sp>
      <p:sp>
        <p:nvSpPr>
          <p:cNvPr id="7" name="Title 1"/>
          <p:cNvSpPr txBox="1">
            <a:spLocks/>
          </p:cNvSpPr>
          <p:nvPr/>
        </p:nvSpPr>
        <p:spPr>
          <a:xfrm>
            <a:off x="677334" y="5054917"/>
            <a:ext cx="1849332" cy="123444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sz="2800" dirty="0" smtClean="0"/>
              <a:t>Panorama Antena</a:t>
            </a:r>
            <a:endParaRPr lang="id-ID" sz="2800" dirty="0"/>
          </a:p>
        </p:txBody>
      </p:sp>
    </p:spTree>
    <p:extLst>
      <p:ext uri="{BB962C8B-B14F-4D97-AF65-F5344CB8AC3E}">
        <p14:creationId xmlns:p14="http://schemas.microsoft.com/office/powerpoint/2010/main" val="256242032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339</TotalTime>
  <Words>696</Words>
  <Application>Microsoft Office PowerPoint</Application>
  <PresentationFormat>Widescreen</PresentationFormat>
  <Paragraphs>131</Paragraphs>
  <Slides>22</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4" baseType="lpstr">
      <vt:lpstr>Agency FB</vt:lpstr>
      <vt:lpstr>Aharoni</vt:lpstr>
      <vt:lpstr>Arial</vt:lpstr>
      <vt:lpstr>Broadway</vt:lpstr>
      <vt:lpstr>Calibri</vt:lpstr>
      <vt:lpstr>Footlight MT Light</vt:lpstr>
      <vt:lpstr>FrankRuehl</vt:lpstr>
      <vt:lpstr>Times New Roman</vt:lpstr>
      <vt:lpstr>Trebuchet MS</vt:lpstr>
      <vt:lpstr>Wingdings 3</vt:lpstr>
      <vt:lpstr>Facet</vt:lpstr>
      <vt:lpstr>Document</vt:lpstr>
      <vt:lpstr>SIDANG SKRIPSI</vt:lpstr>
      <vt:lpstr>LATAR BELAKANG</vt:lpstr>
      <vt:lpstr>RUMUSAN MASALAH</vt:lpstr>
      <vt:lpstr>TUJUAN PENELITIAN </vt:lpstr>
      <vt:lpstr>DIAGRAM ALIR PENELITIAN</vt:lpstr>
      <vt:lpstr>Data BTS TB_Purnama2</vt:lpstr>
      <vt:lpstr>PowerPoint Presentation</vt:lpstr>
      <vt:lpstr>Kondisi Setelah Perubahan</vt:lpstr>
      <vt:lpstr>perubahan tunning dilakukan pada antena sektor 3 dengan menggunakan parameter tilt Azimuth, yang jika dilakukan akan merubah arah pancar antena sesuai yang diinginkan dengan satuan derajat. Maka dapat dilihat tunning antena sektor 3 dirubah ke 280o.  </vt:lpstr>
      <vt:lpstr>Hasil Pengujian Kuat Sinyal Metode Drive test Untuk RSCP</vt:lpstr>
      <vt:lpstr>Hasil Pengujian Kuat Sinyal Metode Drive test Untuk Ec/No</vt:lpstr>
      <vt:lpstr>Data BTS Perum Perdana</vt:lpstr>
      <vt:lpstr>PowerPoint Presentation</vt:lpstr>
      <vt:lpstr>Kondisi Setelah Perubahan</vt:lpstr>
      <vt:lpstr>Merujuk dengan tabel sebelumnya perubahan tunning dilakukan pada antena sektor 2 untuk jaringan 4G (LTE) dengan menggunakan parameter tilt Electrical, yang jika dilakukan akan merubah bentuk polarisasi antena. Semakin besar nilai electrical maka semakin kecil pula coverage yang dihasilkan antena, begitu juga sebaliknya. Gambar berikut menunjukkan pengaturan electrical tilt yang dilakukan pada antena sektor 2 untuk merubah tunning di 5o. </vt:lpstr>
      <vt:lpstr>Hasil Pengujian Kuat Sinyal Metode Drive test Untuk RSRP</vt:lpstr>
      <vt:lpstr>Hasil Pengujian Kuat Sinyal Metode Drive test Untuk SNR</vt:lpstr>
      <vt:lpstr>DAFTAR PUSTAKA</vt:lpstr>
      <vt:lpstr>Kesimpulan</vt:lpstr>
      <vt:lpstr>Saran</vt:lpstr>
      <vt:lpstr>Sandy Kusuma. 2011. Optimasi BTS Menggunakan Antena Sektoral. Universitas  Kristen Maranatha.   Fitri Imansyah. 2011. Bahan Materi Kuliah Teknologi GSM dan Sistem  Komunikasi Bergerak Seluler. Jurusan  Teknik Elektro Fakultas Teknik  Universitas Tanjung Pura Pontianak.   https://www.scribd.com/doc/201688943/Kondisi-Existing-Dan-Analisis- Received-Signal-Level-RSL-Pada-Base- Station-Transceiver-BTS-Di-Noja- Saraswati-Denpasar  Diakses 25 Oktober 2016   http://jakwircetem.wordpress.com. belajar-drive-test-lagi. Di akses pada  tanggal 11 November 2016, 19.37.22   http://teknologi-4g-lte.blogspot.co.id/2015/05/lte-rf-measurement.html Di  akses pada tanggal 17 November  2016, 10.16.56</vt:lpstr>
      <vt:lpstr>Sekian dan Terima Kasih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STUDI TEKNIK ELEKTRO FAKULTAS TEKNIK UNIVERSITAS TANJUNGPURA</dc:title>
  <dc:creator>Imam</dc:creator>
  <cp:lastModifiedBy>Imam</cp:lastModifiedBy>
  <cp:revision>63</cp:revision>
  <dcterms:created xsi:type="dcterms:W3CDTF">2016-12-03T03:56:29Z</dcterms:created>
  <dcterms:modified xsi:type="dcterms:W3CDTF">2017-02-27T09:51:46Z</dcterms:modified>
</cp:coreProperties>
</file>